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56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0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956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82DD6-3C46-454F-8989-4BE73598F00B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E05AE-6BB9-4B88-A7E7-B9C3759385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29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05AE-6BB9-4B88-A7E7-B9C3759385D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30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2036-69AC-4F25-A514-160549CD2851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169F-28A5-4E2C-B8F5-1719CD3974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71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2036-69AC-4F25-A514-160549CD2851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169F-28A5-4E2C-B8F5-1719CD3974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34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2036-69AC-4F25-A514-160549CD2851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169F-28A5-4E2C-B8F5-1719CD3974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47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2036-69AC-4F25-A514-160549CD2851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169F-28A5-4E2C-B8F5-1719CD3974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37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2036-69AC-4F25-A514-160549CD2851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169F-28A5-4E2C-B8F5-1719CD3974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24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2036-69AC-4F25-A514-160549CD2851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169F-28A5-4E2C-B8F5-1719CD3974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58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2036-69AC-4F25-A514-160549CD2851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169F-28A5-4E2C-B8F5-1719CD3974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3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2036-69AC-4F25-A514-160549CD2851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169F-28A5-4E2C-B8F5-1719CD3974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50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2036-69AC-4F25-A514-160549CD2851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169F-28A5-4E2C-B8F5-1719CD3974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98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2036-69AC-4F25-A514-160549CD2851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169F-28A5-4E2C-B8F5-1719CD3974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51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2036-69AC-4F25-A514-160549CD2851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169F-28A5-4E2C-B8F5-1719CD3974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78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52036-69AC-4F25-A514-160549CD2851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B169F-28A5-4E2C-B8F5-1719CD3974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27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cache.media.education.gouv.fr/file/Mediatheque/66/5/Protocole_sanitaire_pour_la_reouverture_des_ecoles_maternelles_et_elementaires_-_MENJ_-_3_mai_2020_1280665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afeyoutube.net/w/NoxF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S-qo1ELpk38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HyRf8SYlk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76"/>
            <a:ext cx="9144000" cy="60990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95736" y="4365104"/>
            <a:ext cx="47525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Ecole Maternelle Château Gaillard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481297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236145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Les horaires</a:t>
            </a:r>
            <a:endParaRPr lang="fr-FR" sz="36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5724128" y="117680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rgbClr val="00B050"/>
                </a:solidFill>
              </a:rPr>
              <a:t>Classe de </a:t>
            </a:r>
            <a:r>
              <a:rPr lang="fr-FR" b="1" u="sng" dirty="0" smtClean="0">
                <a:solidFill>
                  <a:srgbClr val="7030A0"/>
                </a:solidFill>
              </a:rPr>
              <a:t>XXX</a:t>
            </a:r>
            <a:r>
              <a:rPr lang="fr-FR" b="1" u="sng" dirty="0" smtClean="0">
                <a:solidFill>
                  <a:srgbClr val="00B050"/>
                </a:solidFill>
              </a:rPr>
              <a:t> </a:t>
            </a:r>
            <a:r>
              <a:rPr lang="fr-FR" b="1" dirty="0" smtClean="0">
                <a:solidFill>
                  <a:srgbClr val="00B050"/>
                </a:solidFill>
              </a:rPr>
              <a:t>:</a:t>
            </a:r>
          </a:p>
          <a:p>
            <a:pPr algn="ctr"/>
            <a:r>
              <a:rPr lang="fr-FR" b="1" dirty="0" smtClean="0">
                <a:solidFill>
                  <a:srgbClr val="00B050"/>
                </a:solidFill>
              </a:rPr>
              <a:t>8h20 – 11h40</a:t>
            </a:r>
          </a:p>
          <a:p>
            <a:pPr algn="ctr"/>
            <a:r>
              <a:rPr lang="fr-FR" b="1" dirty="0" smtClean="0">
                <a:solidFill>
                  <a:srgbClr val="00B050"/>
                </a:solidFill>
              </a:rPr>
              <a:t>13h50 – 15h40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96136" y="234888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Classe de </a:t>
            </a:r>
            <a:r>
              <a:rPr lang="pt-BR" b="1" u="sng" dirty="0" smtClean="0">
                <a:solidFill>
                  <a:srgbClr val="7030A0"/>
                </a:solidFill>
              </a:rPr>
              <a:t>XXX </a:t>
            </a: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8h25 – 11h45</a:t>
            </a:r>
          </a:p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13h55 – 15h45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Horloge Dessin Banque D'Images Et Photos Libres De Droits - 123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88967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99592" y="5373216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Merci de respecter strictement les horaires. Ils sont non négociables.</a:t>
            </a:r>
          </a:p>
          <a:p>
            <a:pPr algn="ctr"/>
            <a:r>
              <a:rPr lang="fr-FR" sz="2000" b="1" i="1" dirty="0" smtClean="0"/>
              <a:t>Les retardataires devront attendre qu’un adulte de l’école disponible puisse s’occuper d’eux. </a:t>
            </a: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6975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40466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Le matériel </a:t>
            </a:r>
            <a:endParaRPr lang="fr-FR" sz="36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5843720" y="1661038"/>
            <a:ext cx="3192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Je n’apporte pas de matériel (crayons, livres, jeux…) de la maison.</a:t>
            </a:r>
            <a:endParaRPr lang="fr-FR" sz="1600" dirty="0"/>
          </a:p>
        </p:txBody>
      </p:sp>
      <p:sp>
        <p:nvSpPr>
          <p:cNvPr id="4" name="ZoneTexte 3"/>
          <p:cNvSpPr txBox="1"/>
          <p:nvPr/>
        </p:nvSpPr>
        <p:spPr>
          <a:xfrm>
            <a:off x="5788447" y="2620362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Je viens avec un paquet de mouchoir rangé dans la poche de ma </a:t>
            </a:r>
            <a:r>
              <a:rPr lang="fr-FR" sz="1600" dirty="0" smtClean="0"/>
              <a:t>veste.</a:t>
            </a:r>
            <a:endParaRPr lang="fr-FR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5743600" y="3941767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Dès que j’arrive, je pose ma veste sur le dossier de ma chaise. </a:t>
            </a:r>
            <a:endParaRPr lang="fr-FR" sz="1600" dirty="0"/>
          </a:p>
        </p:txBody>
      </p:sp>
      <p:sp>
        <p:nvSpPr>
          <p:cNvPr id="6" name="AutoShape 2" descr="Le cartable du lut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22076"/>
            <a:ext cx="2123100" cy="159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31012"/>
            <a:ext cx="3252220" cy="31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82281" y="5428674"/>
            <a:ext cx="2455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Défi enseignants:</a:t>
            </a:r>
          </a:p>
          <a:p>
            <a:r>
              <a:rPr lang="fr-FR" sz="1600" dirty="0" smtClean="0">
                <a:solidFill>
                  <a:srgbClr val="0070C0"/>
                </a:solidFill>
              </a:rPr>
              <a:t>- Préparer du matériel pour chaque enfant</a:t>
            </a: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913382" y="5479777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Défi parents: </a:t>
            </a:r>
          </a:p>
          <a:p>
            <a:r>
              <a:rPr lang="fr-FR" sz="1600" dirty="0" smtClean="0">
                <a:solidFill>
                  <a:srgbClr val="0070C0"/>
                </a:solidFill>
              </a:rPr>
              <a:t>- Mettre à son enfant des vêtements pratiques facilitant l’autonomie</a:t>
            </a: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851970" y="5479777"/>
            <a:ext cx="3112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Défi enfants :</a:t>
            </a:r>
          </a:p>
          <a:p>
            <a:r>
              <a:rPr lang="fr-FR" sz="1600" dirty="0" smtClean="0">
                <a:solidFill>
                  <a:srgbClr val="0070C0"/>
                </a:solidFill>
              </a:rPr>
              <a:t>- Etre autonome dans les gestes pratiques du quotidien (habillage, rangement, …)</a:t>
            </a:r>
            <a:endParaRPr lang="fr-FR" sz="1600" dirty="0">
              <a:solidFill>
                <a:srgbClr val="0070C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155575" y="1737567"/>
            <a:ext cx="1824137" cy="1878678"/>
            <a:chOff x="155575" y="1737567"/>
            <a:chExt cx="1824137" cy="1878678"/>
          </a:xfrm>
        </p:grpSpPr>
        <p:cxnSp>
          <p:nvCxnSpPr>
            <p:cNvPr id="12" name="Connecteur droit 11"/>
            <p:cNvCxnSpPr/>
            <p:nvPr/>
          </p:nvCxnSpPr>
          <p:spPr>
            <a:xfrm>
              <a:off x="155575" y="1822076"/>
              <a:ext cx="1824137" cy="175094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252907" y="1737567"/>
              <a:ext cx="1726805" cy="1878678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520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404664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La nouvelle organisation des classes</a:t>
            </a:r>
            <a:endParaRPr lang="fr-FR" sz="4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5508104" y="1772816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Maintenant, la classe est organisée autrement. Les tables sont espacées, les jeux sont individuels et il y a une organisation pour se déplacer.</a:t>
            </a:r>
          </a:p>
          <a:p>
            <a:r>
              <a:rPr lang="fr-FR" sz="1600" dirty="0" smtClean="0"/>
              <a:t>Les jeux d’imitation (dînette, garage, poupées…) ainsi que le coin bibliothèque ont été rangés. </a:t>
            </a:r>
          </a:p>
          <a:p>
            <a:r>
              <a:rPr lang="fr-FR" sz="1600" dirty="0" smtClean="0"/>
              <a:t>Les adultes portent un masque.</a:t>
            </a:r>
            <a:endParaRPr lang="fr-FR" sz="1600" dirty="0"/>
          </a:p>
        </p:txBody>
      </p:sp>
      <p:sp>
        <p:nvSpPr>
          <p:cNvPr id="4" name="ZoneTexte 3"/>
          <p:cNvSpPr txBox="1"/>
          <p:nvPr/>
        </p:nvSpPr>
        <p:spPr>
          <a:xfrm>
            <a:off x="282622" y="4797152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</a:rPr>
              <a:t>Défi enseignants :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0070C0"/>
                </a:solidFill>
              </a:rPr>
              <a:t>Organiser la classe</a:t>
            </a:r>
          </a:p>
          <a:p>
            <a:pPr marL="285750" indent="-285750">
              <a:buFontTx/>
              <a:buChar char="-"/>
            </a:pPr>
            <a:r>
              <a:rPr lang="fr-FR" sz="1400" dirty="0">
                <a:solidFill>
                  <a:srgbClr val="0070C0"/>
                </a:solidFill>
              </a:rPr>
              <a:t>M</a:t>
            </a:r>
            <a:r>
              <a:rPr lang="fr-FR" sz="1400" dirty="0" smtClean="0">
                <a:solidFill>
                  <a:srgbClr val="0070C0"/>
                </a:solidFill>
              </a:rPr>
              <a:t>atérialiser dans la classe tous les espaces où les élèves pourront se positionner en gardant la distanciation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0070C0"/>
                </a:solidFill>
              </a:rPr>
              <a:t>Utiliser des supports papier et du matériel lavable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0070C0"/>
                </a:solidFill>
              </a:rPr>
              <a:t>Privilégier des activités individuelles avec peu de matériel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20072" y="4869160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</a:rPr>
              <a:t>Défi enfants: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0070C0"/>
                </a:solidFill>
              </a:rPr>
              <a:t>Garder ses distances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0070C0"/>
                </a:solidFill>
              </a:rPr>
              <a:t>Rester dans son espace balisé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0070C0"/>
                </a:solidFill>
              </a:rPr>
              <a:t>Utiliser le matériel uniquement mis à sa disposition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0070C0"/>
                </a:solidFill>
              </a:rPr>
              <a:t>Limiter ses déplacements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11560" y="1556792"/>
            <a:ext cx="4392488" cy="288032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PHOTOS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933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539552" y="476672"/>
            <a:ext cx="2097326" cy="118707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PHOTO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588215" y="2492896"/>
            <a:ext cx="2097326" cy="118707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PHOTO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67944" y="465165"/>
            <a:ext cx="2097326" cy="118707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PHOTO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4211960" y="3429000"/>
            <a:ext cx="2097326" cy="118707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PHOTO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95536" y="4797152"/>
            <a:ext cx="2097326" cy="118707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PHOTO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491880" y="5295242"/>
            <a:ext cx="2097326" cy="118707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PHOTO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453302" y="1899359"/>
            <a:ext cx="2097326" cy="118707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PHOTO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89471" y="4797152"/>
            <a:ext cx="2097326" cy="118707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PHOTO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247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548680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Les déplacements dans l’école</a:t>
            </a:r>
            <a:endParaRPr lang="fr-FR" sz="4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5868144" y="1700808"/>
            <a:ext cx="2880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portes </a:t>
            </a:r>
            <a:r>
              <a:rPr lang="fr-FR" dirty="0" smtClean="0"/>
              <a:t>des classes restent </a:t>
            </a:r>
            <a:r>
              <a:rPr lang="fr-FR" dirty="0" smtClean="0"/>
              <a:t>ouvertes.</a:t>
            </a:r>
          </a:p>
          <a:p>
            <a:r>
              <a:rPr lang="fr-FR" dirty="0" smtClean="0"/>
              <a:t>On se déplace un par un en respectant la </a:t>
            </a:r>
            <a:r>
              <a:rPr lang="fr-FR" dirty="0" smtClean="0"/>
              <a:t>distanciation </a:t>
            </a:r>
            <a:r>
              <a:rPr lang="fr-FR" dirty="0" smtClean="0"/>
              <a:t>physique.</a:t>
            </a:r>
          </a:p>
          <a:p>
            <a:r>
              <a:rPr lang="fr-FR" dirty="0" smtClean="0"/>
              <a:t>On n’utilise plus les porte-manteaux.</a:t>
            </a:r>
          </a:p>
          <a:p>
            <a:r>
              <a:rPr lang="fr-FR" dirty="0" smtClean="0"/>
              <a:t>On </a:t>
            </a:r>
            <a:r>
              <a:rPr lang="fr-FR" dirty="0" smtClean="0"/>
              <a:t>ne touche à rien lorsqu’on se déplace dans les couloirs.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5085184"/>
            <a:ext cx="3520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Défis enseignants: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0070C0"/>
                </a:solidFill>
              </a:rPr>
              <a:t>Organiser les déplacements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0070C0"/>
                </a:solidFill>
              </a:rPr>
              <a:t>Matérialiser tous les espaces où les élèves pourront se positionner en gardant la distanciation</a:t>
            </a: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57530" y="5085184"/>
            <a:ext cx="32403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Défis enfants: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0070C0"/>
                </a:solidFill>
              </a:rPr>
              <a:t>Garder ses distances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0070C0"/>
                </a:solidFill>
              </a:rPr>
              <a:t>Limiter les déplacements</a:t>
            </a:r>
            <a:endParaRPr lang="fr-FR" sz="1600" dirty="0">
              <a:solidFill>
                <a:srgbClr val="0070C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84919"/>
            <a:ext cx="4661994" cy="291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8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77888" y="260648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/>
              <a:t>La récréation</a:t>
            </a:r>
            <a:endParaRPr lang="fr-FR" sz="4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084168" y="1578605"/>
            <a:ext cx="2736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Les récréations sont échelonnées.</a:t>
            </a:r>
          </a:p>
          <a:p>
            <a:endParaRPr lang="fr-FR" sz="1600" dirty="0"/>
          </a:p>
          <a:p>
            <a:r>
              <a:rPr lang="fr-FR" sz="1600" dirty="0" smtClean="0"/>
              <a:t>Les structures de jeux (toboggan et maisonnette) sont </a:t>
            </a:r>
            <a:r>
              <a:rPr lang="fr-FR" sz="1600" dirty="0" smtClean="0"/>
              <a:t>interdites d’accès.</a:t>
            </a:r>
            <a:endParaRPr lang="fr-FR" sz="1600" dirty="0" smtClean="0"/>
          </a:p>
          <a:p>
            <a:endParaRPr lang="fr-FR" sz="1600" dirty="0"/>
          </a:p>
          <a:p>
            <a:r>
              <a:rPr lang="fr-FR" sz="1600" dirty="0" smtClean="0"/>
              <a:t>Différentes zones de jeux seront aménagées : courses, marelle, parcours… dans le respect des mesures de distanciation.</a:t>
            </a: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370586" y="5229200"/>
            <a:ext cx="3384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Défis enseignants :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0070C0"/>
                </a:solidFill>
              </a:rPr>
              <a:t>Neutraliser les structures de jeux collectifs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0070C0"/>
                </a:solidFill>
              </a:rPr>
              <a:t>Organiser un planning de récréations</a:t>
            </a: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75381" y="5336921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Défis enfants :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0070C0"/>
                </a:solidFill>
              </a:rPr>
              <a:t>Se laver les </a:t>
            </a:r>
            <a:r>
              <a:rPr lang="fr-FR" sz="1600" dirty="0" smtClean="0">
                <a:solidFill>
                  <a:srgbClr val="0070C0"/>
                </a:solidFill>
              </a:rPr>
              <a:t>mains après </a:t>
            </a:r>
            <a:r>
              <a:rPr lang="fr-FR" sz="1600" dirty="0" smtClean="0">
                <a:solidFill>
                  <a:srgbClr val="0070C0"/>
                </a:solidFill>
              </a:rPr>
              <a:t>la récréation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0070C0"/>
                </a:solidFill>
              </a:rPr>
              <a:t>Garder ses distances</a:t>
            </a: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70586" y="1311817"/>
            <a:ext cx="5281534" cy="176396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/>
              <a:t>PHOTOS DES JEUX DE COUR QUI NE POURRONT PLUS ÊTRE UTILISES</a:t>
            </a:r>
            <a:endParaRPr lang="fr-FR" b="1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370586" y="3303690"/>
            <a:ext cx="5281534" cy="176396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/>
              <a:t>PHOTOS DES NOUVEAUX AMENAGEMENTS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6115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332656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/>
              <a:t>Les sanitaires</a:t>
            </a:r>
            <a:endParaRPr lang="fr-FR" sz="4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359193" y="372934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Quand je suis aux toilettes, je me positionne devant les croix vertes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5157192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</a:rPr>
              <a:t>Défis enseignants :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0070C0"/>
                </a:solidFill>
              </a:rPr>
              <a:t>Faire respecter les gestes barrière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0070C0"/>
                </a:solidFill>
              </a:rPr>
              <a:t>Limiter le nombre de personnes présentes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0070C0"/>
                </a:solidFill>
              </a:rPr>
              <a:t>Faire réciter la comptine de lavage des mains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627445" y="5157776"/>
            <a:ext cx="26642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</a:rPr>
              <a:t>Défis parents :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0070C0"/>
                </a:solidFill>
              </a:rPr>
              <a:t>Expliquer et entrainer les enfants aux gestes </a:t>
            </a:r>
            <a:r>
              <a:rPr lang="fr-FR" sz="1400" dirty="0" smtClean="0">
                <a:solidFill>
                  <a:srgbClr val="0070C0"/>
                </a:solidFill>
              </a:rPr>
              <a:t>barrières </a:t>
            </a:r>
            <a:r>
              <a:rPr lang="fr-FR" sz="1400" dirty="0" smtClean="0">
                <a:solidFill>
                  <a:srgbClr val="0070C0"/>
                </a:solidFill>
              </a:rPr>
              <a:t>et au lavage des mains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0070C0"/>
                </a:solidFill>
              </a:rPr>
              <a:t>Faire apprendre à son enfant la comptine de lavage des mains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588224" y="5157192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</a:rPr>
              <a:t>Défis enfants :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0070C0"/>
                </a:solidFill>
              </a:rPr>
              <a:t>Respecter les gestes </a:t>
            </a:r>
            <a:r>
              <a:rPr lang="fr-FR" sz="1400" dirty="0" smtClean="0">
                <a:solidFill>
                  <a:srgbClr val="0070C0"/>
                </a:solidFill>
              </a:rPr>
              <a:t>barrières</a:t>
            </a:r>
            <a:endParaRPr lang="fr-FR" sz="1400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0070C0"/>
                </a:solidFill>
              </a:rPr>
              <a:t>Réciter la comptine de lavage des mains quand on se lave les mains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955718" y="1606816"/>
            <a:ext cx="5281534" cy="176396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/>
              <a:t>PHOTOS DES SANITAIRES</a:t>
            </a:r>
            <a:endParaRPr lang="fr-FR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987049" y="4199598"/>
            <a:ext cx="5281534" cy="51528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/>
              <a:t>TEXTE à ADAPTER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7816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1663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Ma journée d’école : Avant le confinement et après …</a:t>
            </a:r>
            <a:endParaRPr lang="fr-FR" sz="28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4158870" cy="57778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2" y="764704"/>
            <a:ext cx="4176430" cy="580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599119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Pour que cette reprise se déroule dans les meilleures conditions, nous avons besoin de vous.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15616" y="1268760"/>
            <a:ext cx="6408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 ’hésitez pas à prendre le temps 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De regarder ce document avec votre enfant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De lui expliquer la nouvelle organisation mise en place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De revoir avec lui les gestes </a:t>
            </a:r>
            <a:r>
              <a:rPr lang="fr-FR" dirty="0" smtClean="0"/>
              <a:t>barrières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De lui apprendre les comptines que nous reprendrons en classe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99592" y="328498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Nous vous remercions pour votre aide précieuse et bien évidemment, vous l’aurez compris, ces informations sont valables jusqu’à nouvel ordre… ;-)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99592" y="4725144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Pour connaître les détails du protocole sanitaire, vous pouvez consulter le document : </a:t>
            </a:r>
          </a:p>
          <a:p>
            <a:pPr algn="ctr"/>
            <a:r>
              <a:rPr lang="fr-FR" dirty="0" smtClean="0">
                <a:hlinkClick r:id="rId2"/>
              </a:rPr>
              <a:t>Protocole sanitaire pour la </a:t>
            </a:r>
            <a:r>
              <a:rPr lang="fr-FR" dirty="0" err="1" smtClean="0">
                <a:hlinkClick r:id="rId2"/>
              </a:rPr>
              <a:t>reouverture</a:t>
            </a:r>
            <a:r>
              <a:rPr lang="fr-FR" dirty="0" smtClean="0">
                <a:hlinkClick r:id="rId2"/>
              </a:rPr>
              <a:t> des </a:t>
            </a:r>
            <a:r>
              <a:rPr lang="fr-FR" dirty="0" err="1" smtClean="0">
                <a:hlinkClick r:id="rId2"/>
              </a:rPr>
              <a:t>ecoles</a:t>
            </a:r>
            <a:r>
              <a:rPr lang="fr-FR" dirty="0" smtClean="0">
                <a:hlinkClick r:id="rId2"/>
              </a:rPr>
              <a:t> maternelles et </a:t>
            </a:r>
            <a:r>
              <a:rPr lang="fr-FR" dirty="0" err="1" smtClean="0">
                <a:hlinkClick r:id="rId2"/>
              </a:rPr>
              <a:t>elementaires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74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5445224"/>
            <a:ext cx="8640960" cy="1152128"/>
          </a:xfrm>
        </p:spPr>
        <p:txBody>
          <a:bodyPr>
            <a:normAutofit/>
          </a:bodyPr>
          <a:lstStyle/>
          <a:p>
            <a:r>
              <a:rPr lang="fr-FR" sz="2000" b="1" dirty="0" smtClean="0"/>
              <a:t>A partir d’une proposition de la maternelle CHÂTEAU GAILLARD – Villeurbanne 1</a:t>
            </a:r>
            <a:br>
              <a:rPr lang="fr-FR" sz="2000" b="1" dirty="0" smtClean="0"/>
            </a:br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Merci aux enseignantes pour ce partage !</a:t>
            </a:r>
            <a:endParaRPr lang="fr-F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764704"/>
            <a:ext cx="820891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 smtClean="0">
                <a:latin typeface="+mj-lt"/>
              </a:rPr>
              <a:t>Ce diaporama peut servir de base à l’élaboration d’un support de communication à l’attention des parents afin d’aider à la préparation du retour à l’école de leurs enfants tout en se familiarisant avec les nouvelles contraintes liées aux gestes barrières.</a:t>
            </a:r>
          </a:p>
          <a:p>
            <a:pPr algn="just">
              <a:lnSpc>
                <a:spcPct val="150000"/>
              </a:lnSpc>
            </a:pPr>
            <a:r>
              <a:rPr lang="fr-FR" sz="2800" b="1" i="1" dirty="0" smtClean="0">
                <a:solidFill>
                  <a:srgbClr val="7030A0"/>
                </a:solidFill>
                <a:latin typeface="+mj-lt"/>
              </a:rPr>
              <a:t>Ce support est à personnaliser en fonction des spécificités de votre école.</a:t>
            </a:r>
            <a:endParaRPr lang="fr-FR" sz="28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572000" y="4842721"/>
            <a:ext cx="3312368" cy="38037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Voir encadrés violets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02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8640960" cy="1152128"/>
          </a:xfrm>
        </p:spPr>
        <p:txBody>
          <a:bodyPr>
            <a:normAutofit fontScale="90000"/>
          </a:bodyPr>
          <a:lstStyle/>
          <a:p>
            <a:r>
              <a:rPr lang="fr-FR" sz="3100" b="1" dirty="0" smtClean="0"/>
              <a:t>L’école maternelle </a:t>
            </a:r>
            <a:r>
              <a:rPr lang="fr-FR" sz="3100" b="1" dirty="0" smtClean="0"/>
              <a:t> </a:t>
            </a:r>
            <a:r>
              <a:rPr lang="fr-FR" sz="3100" b="1" i="1" dirty="0" smtClean="0">
                <a:solidFill>
                  <a:srgbClr val="7030A0"/>
                </a:solidFill>
              </a:rPr>
              <a:t>nom de l’école  </a:t>
            </a:r>
            <a:r>
              <a:rPr lang="fr-FR" sz="3100" b="1" dirty="0" smtClean="0"/>
              <a:t>après </a:t>
            </a:r>
            <a:r>
              <a:rPr lang="fr-FR" sz="3100" b="1" dirty="0" smtClean="0"/>
              <a:t>le </a:t>
            </a:r>
            <a:r>
              <a:rPr lang="fr-FR" sz="3100" b="1" dirty="0" smtClean="0"/>
              <a:t>confinement</a:t>
            </a:r>
            <a:r>
              <a:rPr lang="fr-FR" dirty="0"/>
              <a:t/>
            </a:r>
            <a:br>
              <a:rPr lang="fr-FR" dirty="0"/>
            </a:br>
            <a:r>
              <a:rPr lang="fr-FR" sz="1800" dirty="0" smtClean="0"/>
              <a:t>Organisation </a:t>
            </a:r>
            <a:r>
              <a:rPr lang="fr-FR" sz="1800" dirty="0" smtClean="0"/>
              <a:t>du </a:t>
            </a:r>
            <a:r>
              <a:rPr lang="fr-FR" sz="1800" dirty="0" smtClean="0"/>
              <a:t>… au … </a:t>
            </a:r>
            <a:br>
              <a:rPr lang="fr-FR" sz="1800" dirty="0" smtClean="0"/>
            </a:br>
            <a:endParaRPr lang="fr-FR" sz="1800" dirty="0"/>
          </a:p>
        </p:txBody>
      </p:sp>
      <p:sp>
        <p:nvSpPr>
          <p:cNvPr id="5" name="ZoneTexte 4"/>
          <p:cNvSpPr txBox="1"/>
          <p:nvPr/>
        </p:nvSpPr>
        <p:spPr>
          <a:xfrm>
            <a:off x="1050504" y="2390108"/>
            <a:ext cx="42484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 smtClean="0"/>
              <a:t>Cinq principes généraux 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dirty="0" smtClean="0"/>
              <a:t>Le maintien de la distanciation physique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dirty="0" smtClean="0"/>
              <a:t>L’application des gestes barrière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dirty="0" smtClean="0"/>
              <a:t>La limitation du brassage des élèves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dirty="0" smtClean="0"/>
              <a:t>La formation, l’information et la communication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dirty="0" smtClean="0"/>
              <a:t>Le nettoyage et la désinfection des locaux et du matériel</a:t>
            </a: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1403648" y="623731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Réouverture des écoles - vidéo du ministère de l'Education nationale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050504" y="4986511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Accueil progressif des élèves </a:t>
            </a:r>
            <a:r>
              <a:rPr lang="fr-FR" dirty="0" smtClean="0"/>
              <a:t>: </a:t>
            </a:r>
            <a:r>
              <a:rPr lang="fr-FR" dirty="0" smtClean="0"/>
              <a:t>niveaux de classe et organisation des jours </a:t>
            </a:r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6034220" y="2320158"/>
            <a:ext cx="2232248" cy="183098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PHOTO DE L’ECOLE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015073" y="921475"/>
            <a:ext cx="2232248" cy="38037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Préciser les dates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156176" y="5004036"/>
            <a:ext cx="2232248" cy="87323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Préciser l’organisation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00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404664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Les adultes de l’école</a:t>
            </a:r>
            <a:endParaRPr lang="fr-FR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5652120" y="3933056"/>
            <a:ext cx="3096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Maintenant, tous les adultes de l’école portent des masques.</a:t>
            </a:r>
            <a:endParaRPr lang="fr-FR" sz="2800" b="1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971600" y="1545756"/>
            <a:ext cx="3960440" cy="469155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/>
              <a:t>PHOTO DE TOUS LES ADULTES AVEC LES MASQUES : PE, ATSEM, AESH, PERISCOLAIRE…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82818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50707" y="17797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/>
              <a:t>La distanciation physique</a:t>
            </a:r>
            <a:endParaRPr lang="fr-FR" sz="4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683568" y="551723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Défi enseignants : </a:t>
            </a:r>
          </a:p>
          <a:p>
            <a:r>
              <a:rPr lang="fr-FR" sz="1600" dirty="0" smtClean="0">
                <a:solidFill>
                  <a:srgbClr val="0070C0"/>
                </a:solidFill>
              </a:rPr>
              <a:t>- Faire respecter la distanciation physique</a:t>
            </a: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347864" y="5517232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Défi parents :</a:t>
            </a:r>
          </a:p>
          <a:p>
            <a:r>
              <a:rPr lang="fr-FR" sz="1600" dirty="0" smtClean="0">
                <a:solidFill>
                  <a:srgbClr val="0070C0"/>
                </a:solidFill>
              </a:rPr>
              <a:t>- Expliquer et entraîner les enfants à la distanciation physique</a:t>
            </a: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587143" y="5517231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Défi enfants :</a:t>
            </a:r>
          </a:p>
          <a:p>
            <a:r>
              <a:rPr lang="fr-FR" sz="1600" dirty="0" smtClean="0">
                <a:solidFill>
                  <a:srgbClr val="0070C0"/>
                </a:solidFill>
              </a:rPr>
              <a:t>- Respecter la distanciation physique</a:t>
            </a:r>
            <a:endParaRPr lang="fr-FR" sz="1600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6798">
            <a:off x="371106" y="1287828"/>
            <a:ext cx="2894914" cy="385988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809033" y="950451"/>
            <a:ext cx="1656184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Kristen ITC" panose="03050502040202030202" pitchFamily="66" charset="0"/>
              </a:rPr>
              <a:t>Je garde une distance d’environ 1 mètre avec les copains</a:t>
            </a:r>
            <a:endParaRPr lang="fr-FR" b="1" dirty="0">
              <a:latin typeface="Kristen ITC" panose="03050502040202030202" pitchFamily="66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2569">
            <a:off x="5899994" y="1220640"/>
            <a:ext cx="2745785" cy="366104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139952" y="3400584"/>
            <a:ext cx="1980220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Kristen ITC" panose="03050502040202030202" pitchFamily="66" charset="0"/>
              </a:rPr>
              <a:t>Je ne serre pas la main et je ne fais pas de bisous, mais je dis quand même Bonjour !</a:t>
            </a:r>
            <a:endParaRPr lang="fr-FR" b="1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7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5556" y="256291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Les gestes barrière</a:t>
            </a:r>
            <a:endParaRPr lang="fr-FR" sz="4000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84" y="1121228"/>
            <a:ext cx="2088232" cy="278430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09734"/>
            <a:ext cx="2106234" cy="280831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09734"/>
            <a:ext cx="2117492" cy="282332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09735"/>
            <a:ext cx="2070077" cy="276010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100351" y="4605303"/>
            <a:ext cx="5666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hlinkClick r:id="rId6"/>
              </a:rPr>
              <a:t>Chanson des gestes barrière avec les paroles</a:t>
            </a:r>
            <a:endParaRPr lang="fr-FR" sz="2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461119" y="5397316"/>
            <a:ext cx="2232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Défi enseignants :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- Faire respecter les gestes barrière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843808" y="5397316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Défi parents :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- Expliquer et entraîner les enfants aux gestes barrière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119192" y="5397316"/>
            <a:ext cx="2403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Défi enfants :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- Respecter les gestes barrière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475656" y="4246776"/>
            <a:ext cx="5904656" cy="38037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Créer un lien vers la chanson que vous aurez choisie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03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3608" y="18864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Le lavage des mains</a:t>
            </a:r>
            <a:endParaRPr lang="fr-FR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825" y="692696"/>
            <a:ext cx="356002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74643" y="980729"/>
            <a:ext cx="4464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Je me lave les mains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Avant de partir de chez moi, et en rentrant chez moi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En arrivant à l’école et avant de partir de l’école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Après chaque récréation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Avant et après être passé aux toilettes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50916" y="4797152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Après avoir lavé les mains, je les secoue bien et les essuie avec un essuie-mains jetable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5" y="3212976"/>
            <a:ext cx="4543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Je lave mes mains correctement grâce à </a:t>
            </a:r>
            <a:r>
              <a:rPr lang="fr-FR" b="1" dirty="0" smtClean="0"/>
              <a:t>la comptine des animaux :</a:t>
            </a:r>
          </a:p>
          <a:p>
            <a:pPr algn="ctr"/>
            <a:r>
              <a:rPr lang="fr-FR" dirty="0" smtClean="0">
                <a:hlinkClick r:id="rId3"/>
              </a:rPr>
              <a:t>vidéo comptine du lavage des mains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23187" y="5661248"/>
            <a:ext cx="2297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Défi enseignants : 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- Faire respecter le lavage des mains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667336" y="5661248"/>
            <a:ext cx="3056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Défi parents :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- Expliquer et entraîner les enfants au lavage des mains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724128" y="566861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Défi enfants : 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- Respecter le lavage des mains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77457" y="4136306"/>
            <a:ext cx="4561681" cy="65347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Créer un lien vers la comptine que vous aurez choisie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118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404664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Limiter au maximum le brassage des élèves </a:t>
            </a:r>
            <a:endParaRPr lang="fr-FR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639349" y="2065637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Dans chaque classe, il y a 10 élèves maximum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788024" y="1727083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Dans la classe de </a:t>
            </a:r>
            <a:r>
              <a:rPr lang="fr-FR" sz="1600" b="1" dirty="0" smtClean="0">
                <a:solidFill>
                  <a:srgbClr val="7030A0"/>
                </a:solidFill>
              </a:rPr>
              <a:t>XXXX</a:t>
            </a:r>
            <a:r>
              <a:rPr lang="fr-FR" sz="1600" dirty="0" smtClean="0"/>
              <a:t>, </a:t>
            </a:r>
            <a:r>
              <a:rPr lang="fr-FR" sz="1600" dirty="0" smtClean="0"/>
              <a:t>il y aura </a:t>
            </a:r>
            <a:endParaRPr lang="fr-FR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4794650" y="2523972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Dans la classe de </a:t>
            </a:r>
            <a:r>
              <a:rPr lang="fr-FR" sz="1600" b="1" dirty="0">
                <a:solidFill>
                  <a:srgbClr val="7030A0"/>
                </a:solidFill>
              </a:rPr>
              <a:t>XXXX</a:t>
            </a:r>
            <a:r>
              <a:rPr lang="fr-FR" sz="1600" dirty="0" smtClean="0"/>
              <a:t>, </a:t>
            </a:r>
            <a:r>
              <a:rPr lang="fr-FR" sz="1600" dirty="0" smtClean="0"/>
              <a:t>il y aura</a:t>
            </a:r>
            <a:endParaRPr lang="fr-FR" sz="1600" dirty="0"/>
          </a:p>
        </p:txBody>
      </p:sp>
      <p:cxnSp>
        <p:nvCxnSpPr>
          <p:cNvPr id="7" name="Connecteur droit avec flèche 6"/>
          <p:cNvCxnSpPr>
            <a:endCxn id="4" idx="1"/>
          </p:cNvCxnSpPr>
          <p:nvPr/>
        </p:nvCxnSpPr>
        <p:spPr>
          <a:xfrm flipV="1">
            <a:off x="3748134" y="1896360"/>
            <a:ext cx="1039890" cy="4009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748134" y="2581600"/>
            <a:ext cx="1008112" cy="1071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11560" y="342900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Les ATSEM ne seront pas en classe avec les enfants. Leurs missions concernent l’entretien et l’hygiène des sanitaires, salles de classe et du matériel. 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23528" y="5301208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Défi enseignants :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0070C0"/>
                </a:solidFill>
              </a:rPr>
              <a:t>Répartir les élèves dans les classes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0070C0"/>
                </a:solidFill>
              </a:rPr>
              <a:t>Accueillir des élèves d’autres classes</a:t>
            </a: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043943" y="5301208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Défi parents :</a:t>
            </a:r>
          </a:p>
          <a:p>
            <a:r>
              <a:rPr lang="fr-FR" sz="1600" dirty="0" smtClean="0">
                <a:solidFill>
                  <a:srgbClr val="0070C0"/>
                </a:solidFill>
              </a:rPr>
              <a:t>- Préparer votre enfant à cette nouvelle organisation</a:t>
            </a: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628523" y="532534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Défi enfants :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0070C0"/>
                </a:solidFill>
              </a:rPr>
              <a:t>Se familiariser avec un nouveau lieu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0070C0"/>
                </a:solidFill>
              </a:rPr>
              <a:t>Travailler avec un autre enseignant que son maître ou sa maîtresse</a:t>
            </a: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877843" y="2153705"/>
            <a:ext cx="3321656" cy="3267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Lister les élèves</a:t>
            </a:r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3734814" y="3725367"/>
            <a:ext cx="4561681" cy="3267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 ajuster en fonction de votre contexte.</a:t>
            </a:r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2475405" y="4829006"/>
            <a:ext cx="4561681" cy="3267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 adapter selon de votre contexte.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677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Entrée et sortie de l’école</a:t>
            </a:r>
            <a:endParaRPr lang="fr-FR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23528" y="2636912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entre par le portail vert de l’école à l’horaire prévu après s’être présenté à la personne qui accueille.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75856" y="2636911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se dirige dans la cour au point d’accueil prévu pour la classe de son enfant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940152" y="270892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ressort par le portillon vert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79512" y="5428547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</a:rPr>
              <a:t>Défi enseignants :</a:t>
            </a:r>
          </a:p>
          <a:p>
            <a:r>
              <a:rPr lang="fr-FR" sz="1400" dirty="0" smtClean="0">
                <a:solidFill>
                  <a:srgbClr val="0070C0"/>
                </a:solidFill>
              </a:rPr>
              <a:t>- Accueillir les enfants et les accompagner se laver les mains avant de s’installer en classe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43808" y="4581128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</a:rPr>
              <a:t>Défi parents :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0070C0"/>
                </a:solidFill>
              </a:rPr>
              <a:t>Avant de partir à l’école, prendre la température de votre enfant. Ne pas l’emmener si &gt; à 37,8°c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0070C0"/>
                </a:solidFill>
              </a:rPr>
              <a:t>Respecter les mesures de distanciation (marques au sol)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0070C0"/>
                </a:solidFill>
              </a:rPr>
              <a:t>Ne pas rentrer dans les bâtiments de l’école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0070C0"/>
                </a:solidFill>
              </a:rPr>
              <a:t>Etre bien à l’heure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0070C0"/>
                </a:solidFill>
              </a:rPr>
              <a:t>Le port du masque est le bienvenu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912260" y="5143670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</a:rPr>
              <a:t>Défi enfants :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0070C0"/>
                </a:solidFill>
              </a:rPr>
              <a:t>Rentrer dans la classe sans ses parents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0070C0"/>
                </a:solidFill>
              </a:rPr>
              <a:t>Garder la distance physique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0070C0"/>
                </a:solidFill>
              </a:rPr>
              <a:t>Laver ses mains</a:t>
            </a:r>
            <a:endParaRPr lang="fr-FR" sz="14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Thermomètre sans contact Radar Color LBS pas cher à prix Auch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9141">
            <a:off x="6585234" y="291101"/>
            <a:ext cx="1164932" cy="116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33" y="54546"/>
            <a:ext cx="1331640" cy="152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à coins arrondis 13"/>
          <p:cNvSpPr/>
          <p:nvPr/>
        </p:nvSpPr>
        <p:spPr>
          <a:xfrm>
            <a:off x="5964991" y="1692588"/>
            <a:ext cx="2480262" cy="94432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PHOTO du portillon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3271309" y="1339556"/>
            <a:ext cx="2097326" cy="118707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PHOTO des différentes zones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615397" y="1491956"/>
            <a:ext cx="2097326" cy="118707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PHOTO du portail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775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1664</TotalTime>
  <Words>1321</Words>
  <Application>Microsoft Office PowerPoint</Application>
  <PresentationFormat>Affichage à l'écran (4:3)</PresentationFormat>
  <Paragraphs>181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Courier New</vt:lpstr>
      <vt:lpstr>Kristen ITC</vt:lpstr>
      <vt:lpstr>Thème Office</vt:lpstr>
      <vt:lpstr>Présentation PowerPoint</vt:lpstr>
      <vt:lpstr>A partir d’une proposition de la maternelle CHÂTEAU GAILLARD – Villeurbanne 1 Merci aux enseignantes pour ce partage !</vt:lpstr>
      <vt:lpstr>L’école maternelle  nom de l’école  après le confinement Organisation du … au …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L’école maternelle Château Gaillard après le confinement Organisation du 25 mai au 5 juin</dc:title>
  <dc:creator>Direction</dc:creator>
  <cp:lastModifiedBy>gpavon</cp:lastModifiedBy>
  <cp:revision>25</cp:revision>
  <dcterms:created xsi:type="dcterms:W3CDTF">2020-05-14T09:28:47Z</dcterms:created>
  <dcterms:modified xsi:type="dcterms:W3CDTF">2020-05-18T20:36:38Z</dcterms:modified>
</cp:coreProperties>
</file>