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sldIdLst>
    <p:sldId id="277" r:id="rId6"/>
    <p:sldId id="257" r:id="rId7"/>
    <p:sldId id="259" r:id="rId8"/>
    <p:sldId id="266" r:id="rId9"/>
    <p:sldId id="267" r:id="rId10"/>
    <p:sldId id="274" r:id="rId11"/>
    <p:sldId id="258" r:id="rId12"/>
    <p:sldId id="269" r:id="rId13"/>
    <p:sldId id="268" r:id="rId14"/>
    <p:sldId id="270" r:id="rId15"/>
    <p:sldId id="273" r:id="rId16"/>
    <p:sldId id="272" r:id="rId1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66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08"/>
    <p:restoredTop sz="94678"/>
  </p:normalViewPr>
  <p:slideViewPr>
    <p:cSldViewPr snapToGrid="0">
      <p:cViewPr varScale="1">
        <p:scale>
          <a:sx n="83" d="100"/>
          <a:sy n="83" d="100"/>
        </p:scale>
        <p:origin x="51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42B00-0E64-4CB3-9B0B-58BD536BEB56}" type="datetimeFigureOut">
              <a:rPr lang="fr-FR" smtClean="0"/>
              <a:t>07/05/2020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74A4C-E798-49CB-83E6-A3BC2318F5B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6496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42B00-0E64-4CB3-9B0B-58BD536BEB56}" type="datetimeFigureOut">
              <a:rPr lang="fr-FR" smtClean="0"/>
              <a:t>07/05/2020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74A4C-E798-49CB-83E6-A3BC2318F5B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3266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42B00-0E64-4CB3-9B0B-58BD536BEB56}" type="datetimeFigureOut">
              <a:rPr lang="fr-FR" smtClean="0"/>
              <a:t>07/05/2020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74A4C-E798-49CB-83E6-A3BC2318F5B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7523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42B00-0E64-4CB3-9B0B-58BD536BEB56}" type="datetimeFigureOut">
              <a:rPr lang="fr-FR" smtClean="0"/>
              <a:t>07/05/2020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74A4C-E798-49CB-83E6-A3BC2318F5B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5640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42B00-0E64-4CB3-9B0B-58BD536BEB56}" type="datetimeFigureOut">
              <a:rPr lang="fr-FR" smtClean="0"/>
              <a:t>07/05/2020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74A4C-E798-49CB-83E6-A3BC2318F5B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5480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42B00-0E64-4CB3-9B0B-58BD536BEB56}" type="datetimeFigureOut">
              <a:rPr lang="fr-FR" smtClean="0"/>
              <a:t>07/05/2020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74A4C-E798-49CB-83E6-A3BC2318F5B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3930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42B00-0E64-4CB3-9B0B-58BD536BEB56}" type="datetimeFigureOut">
              <a:rPr lang="fr-FR" smtClean="0"/>
              <a:t>07/05/2020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74A4C-E798-49CB-83E6-A3BC2318F5B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5444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42B00-0E64-4CB3-9B0B-58BD536BEB56}" type="datetimeFigureOut">
              <a:rPr lang="fr-FR" smtClean="0"/>
              <a:t>07/05/2020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74A4C-E798-49CB-83E6-A3BC2318F5B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9455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42B00-0E64-4CB3-9B0B-58BD536BEB56}" type="datetimeFigureOut">
              <a:rPr lang="fr-FR" smtClean="0"/>
              <a:t>07/05/2020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74A4C-E798-49CB-83E6-A3BC2318F5B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9176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42B00-0E64-4CB3-9B0B-58BD536BEB56}" type="datetimeFigureOut">
              <a:rPr lang="fr-FR" smtClean="0"/>
              <a:t>07/05/2020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74A4C-E798-49CB-83E6-A3BC2318F5B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1935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42B00-0E64-4CB3-9B0B-58BD536BEB56}" type="datetimeFigureOut">
              <a:rPr lang="fr-FR" smtClean="0"/>
              <a:t>07/05/2020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74A4C-E798-49CB-83E6-A3BC2318F5B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0017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242B00-0E64-4CB3-9B0B-58BD536BEB56}" type="datetimeFigureOut">
              <a:rPr lang="fr-FR" smtClean="0"/>
              <a:t>07/05/2020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174A4C-E798-49CB-83E6-A3BC2318F5B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1931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e-bug.eu/#France." TargetMode="External"/><Relationship Id="rId2" Type="http://schemas.openxmlformats.org/officeDocument/2006/relationships/hyperlink" Target="https://www.education.gouv.fr/coronavirus-covid-19-reouverture-des-ecoles-colleges-et-lycees-303546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1.tiff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9ECA060-E455-B542-B5F8-6D0A7E6EA0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54855"/>
            <a:ext cx="9144000" cy="2387600"/>
          </a:xfrm>
        </p:spPr>
        <p:txBody>
          <a:bodyPr>
            <a:noAutofit/>
          </a:bodyPr>
          <a:lstStyle/>
          <a:p>
            <a:r>
              <a:rPr lang="fr-FR" sz="8000" b="1" dirty="0">
                <a:solidFill>
                  <a:schemeClr val="accent1">
                    <a:lumMod val="50000"/>
                  </a:schemeClr>
                </a:solidFill>
                <a:latin typeface="Simplon BP" pitchFamily="2" charset="77"/>
              </a:rPr>
              <a:t>Protocole sanitaire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1F6F54C-DD44-184C-B840-F67A010F3F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8813" y="2379571"/>
            <a:ext cx="5017478" cy="1655762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fr-FR" dirty="0">
                <a:solidFill>
                  <a:srgbClr val="EC6608"/>
                </a:solidFill>
                <a:latin typeface="Simplon BP" pitchFamily="2" charset="77"/>
              </a:rPr>
              <a:t>pour le premier degré</a:t>
            </a:r>
          </a:p>
          <a:p>
            <a:pPr algn="l"/>
            <a:r>
              <a:rPr lang="fr-FR" sz="5400" b="1" dirty="0">
                <a:solidFill>
                  <a:srgbClr val="EC6608"/>
                </a:solidFill>
                <a:latin typeface="Simplon BP" pitchFamily="2" charset="77"/>
              </a:rPr>
              <a:t>DSDEN du Rhône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1A6AB41-9C1B-6242-BACF-03EAB70D1C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9875" y="2642455"/>
            <a:ext cx="3600867" cy="4014584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43E269A6-36D3-6F4D-A915-93807C8AA8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845" y="5044139"/>
            <a:ext cx="1612900" cy="161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9586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44359A49-377A-3F41-8B8D-97D49C186A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1768" y="4016314"/>
            <a:ext cx="3980232" cy="2728871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37876" y="1416112"/>
            <a:ext cx="9186133" cy="5200403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fr-FR" sz="6000" b="1" dirty="0">
                <a:solidFill>
                  <a:schemeClr val="accent1">
                    <a:lumMod val="50000"/>
                  </a:schemeClr>
                </a:solidFill>
              </a:rPr>
              <a:t>Avant l'</a:t>
            </a:r>
            <a:r>
              <a:rPr lang="fr-FR" sz="6000" b="1" dirty="0" err="1">
                <a:solidFill>
                  <a:schemeClr val="accent1">
                    <a:lumMod val="50000"/>
                  </a:schemeClr>
                </a:solidFill>
              </a:rPr>
              <a:t>entrée</a:t>
            </a:r>
            <a:r>
              <a:rPr lang="fr-FR" sz="6000" b="1" dirty="0">
                <a:solidFill>
                  <a:schemeClr val="accent1">
                    <a:lumMod val="50000"/>
                  </a:schemeClr>
                </a:solidFill>
              </a:rPr>
              <a:t> en classe : </a:t>
            </a:r>
          </a:p>
          <a:p>
            <a:r>
              <a:rPr lang="fr-FR" sz="4500" dirty="0">
                <a:solidFill>
                  <a:schemeClr val="accent1">
                    <a:lumMod val="50000"/>
                  </a:schemeClr>
                </a:solidFill>
              </a:rPr>
              <a:t>Ouvrir les fenêtres pour ventiler (pour les classes ventilées naturellement).</a:t>
            </a:r>
          </a:p>
          <a:p>
            <a:r>
              <a:rPr lang="fr-FR" sz="4500" dirty="0">
                <a:solidFill>
                  <a:schemeClr val="accent1">
                    <a:lumMod val="50000"/>
                  </a:schemeClr>
                </a:solidFill>
              </a:rPr>
              <a:t>Vérifier le bon aménagement de la classe dans le respect de la distanciation physique.</a:t>
            </a:r>
          </a:p>
          <a:p>
            <a:r>
              <a:rPr lang="fr-FR" sz="4500" dirty="0">
                <a:solidFill>
                  <a:schemeClr val="accent1">
                    <a:lumMod val="50000"/>
                  </a:schemeClr>
                </a:solidFill>
              </a:rPr>
              <a:t>Vérifier la neutralisation des armoires et bibliothèques collectives.</a:t>
            </a:r>
          </a:p>
          <a:p>
            <a:r>
              <a:rPr lang="fr-FR" sz="4500" dirty="0">
                <a:solidFill>
                  <a:schemeClr val="accent1">
                    <a:lumMod val="50000"/>
                  </a:schemeClr>
                </a:solidFill>
              </a:rPr>
              <a:t>Ouvrir les portes.</a:t>
            </a:r>
          </a:p>
          <a:p>
            <a:r>
              <a:rPr lang="fr-FR" sz="4500" dirty="0">
                <a:solidFill>
                  <a:schemeClr val="accent1">
                    <a:lumMod val="50000"/>
                  </a:schemeClr>
                </a:solidFill>
              </a:rPr>
              <a:t>Guider le groupe dans le respect de la distanciation physique et du sens de circulation </a:t>
            </a:r>
          </a:p>
          <a:p>
            <a:pPr marL="0" indent="0">
              <a:buNone/>
            </a:pPr>
            <a:r>
              <a:rPr lang="fr-FR" sz="5900" b="1" dirty="0">
                <a:solidFill>
                  <a:schemeClr val="accent1">
                    <a:lumMod val="50000"/>
                  </a:schemeClr>
                </a:solidFill>
              </a:rPr>
              <a:t>Pendant la classe : </a:t>
            </a:r>
          </a:p>
          <a:p>
            <a:r>
              <a:rPr lang="fr-FR" sz="4000" dirty="0">
                <a:solidFill>
                  <a:schemeClr val="accent1">
                    <a:lumMod val="50000"/>
                  </a:schemeClr>
                </a:solidFill>
              </a:rPr>
              <a:t>Veiller au respect des gestes </a:t>
            </a:r>
            <a:r>
              <a:rPr lang="fr-FR" sz="4000" dirty="0" err="1">
                <a:solidFill>
                  <a:schemeClr val="accent1">
                    <a:lumMod val="50000"/>
                  </a:schemeClr>
                </a:solidFill>
              </a:rPr>
              <a:t>barrières</a:t>
            </a:r>
            <a:r>
              <a:rPr lang="fr-FR" sz="4000" dirty="0">
                <a:solidFill>
                  <a:schemeClr val="accent1">
                    <a:lumMod val="50000"/>
                  </a:schemeClr>
                </a:solidFill>
              </a:rPr>
              <a:t> et de la distanciation physique. </a:t>
            </a:r>
          </a:p>
          <a:p>
            <a:r>
              <a:rPr lang="fr-FR" sz="4000" dirty="0">
                <a:solidFill>
                  <a:schemeClr val="accent1">
                    <a:lumMod val="50000"/>
                  </a:schemeClr>
                </a:solidFill>
              </a:rPr>
              <a:t>Veiller à l'absence d'</a:t>
            </a:r>
            <a:r>
              <a:rPr lang="fr-FR" sz="4000" dirty="0" err="1">
                <a:solidFill>
                  <a:schemeClr val="accent1">
                    <a:lumMod val="50000"/>
                  </a:schemeClr>
                </a:solidFill>
              </a:rPr>
              <a:t>échanges</a:t>
            </a:r>
            <a:r>
              <a:rPr lang="fr-FR" sz="4000" dirty="0">
                <a:solidFill>
                  <a:schemeClr val="accent1">
                    <a:lumMod val="50000"/>
                  </a:schemeClr>
                </a:solidFill>
              </a:rPr>
              <a:t> d'objets personnels. </a:t>
            </a:r>
          </a:p>
          <a:p>
            <a:r>
              <a:rPr lang="fr-FR" sz="4000" dirty="0">
                <a:solidFill>
                  <a:schemeClr val="accent1">
                    <a:lumMod val="50000"/>
                  </a:schemeClr>
                </a:solidFill>
              </a:rPr>
              <a:t>Veiller à ce que les matériels pédagogiques aient </a:t>
            </a:r>
            <a:r>
              <a:rPr lang="fr-FR" sz="4000" dirty="0" err="1">
                <a:solidFill>
                  <a:schemeClr val="accent1">
                    <a:lumMod val="50000"/>
                  </a:schemeClr>
                </a:solidFill>
              </a:rPr>
              <a:t>éte</a:t>
            </a:r>
            <a:r>
              <a:rPr lang="fr-FR" sz="4000" dirty="0">
                <a:solidFill>
                  <a:schemeClr val="accent1">
                    <a:lumMod val="50000"/>
                  </a:schemeClr>
                </a:solidFill>
              </a:rPr>
              <a:t>́ </a:t>
            </a:r>
            <a:r>
              <a:rPr lang="fr-FR" sz="4000" dirty="0" err="1">
                <a:solidFill>
                  <a:schemeClr val="accent1">
                    <a:lumMod val="50000"/>
                  </a:schemeClr>
                </a:solidFill>
              </a:rPr>
              <a:t>préalablement</a:t>
            </a:r>
            <a:r>
              <a:rPr lang="fr-FR" sz="4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r-FR" sz="4000" dirty="0" err="1">
                <a:solidFill>
                  <a:schemeClr val="accent1">
                    <a:lumMod val="50000"/>
                  </a:schemeClr>
                </a:solidFill>
              </a:rPr>
              <a:t>désinfectés</a:t>
            </a:r>
            <a:r>
              <a:rPr lang="fr-FR" sz="4000" dirty="0">
                <a:solidFill>
                  <a:schemeClr val="accent1">
                    <a:lumMod val="50000"/>
                  </a:schemeClr>
                </a:solidFill>
              </a:rPr>
              <a:t> ou </a:t>
            </a:r>
            <a:r>
              <a:rPr lang="fr-FR" sz="4000" dirty="0" err="1">
                <a:solidFill>
                  <a:schemeClr val="accent1">
                    <a:lumMod val="50000"/>
                  </a:schemeClr>
                </a:solidFill>
              </a:rPr>
              <a:t>isolés</a:t>
            </a:r>
            <a:r>
              <a:rPr lang="fr-FR" sz="4000" dirty="0">
                <a:solidFill>
                  <a:schemeClr val="accent1">
                    <a:lumMod val="50000"/>
                  </a:schemeClr>
                </a:solidFill>
              </a:rPr>
              <a:t> à l’air libre plusieurs jours.</a:t>
            </a:r>
          </a:p>
          <a:p>
            <a:pPr marL="0" indent="0">
              <a:buNone/>
            </a:pPr>
            <a:r>
              <a:rPr lang="fr-FR" sz="5900" b="1" dirty="0">
                <a:solidFill>
                  <a:schemeClr val="accent1">
                    <a:lumMod val="50000"/>
                  </a:schemeClr>
                </a:solidFill>
              </a:rPr>
              <a:t>À la fin de la classe : </a:t>
            </a:r>
          </a:p>
          <a:p>
            <a:r>
              <a:rPr lang="fr-FR" sz="4000" dirty="0">
                <a:solidFill>
                  <a:schemeClr val="accent1">
                    <a:lumMod val="50000"/>
                  </a:schemeClr>
                </a:solidFill>
              </a:rPr>
              <a:t>Ouvrir les portes.</a:t>
            </a:r>
          </a:p>
          <a:p>
            <a:r>
              <a:rPr lang="fr-FR" sz="4000" dirty="0">
                <a:solidFill>
                  <a:schemeClr val="accent1">
                    <a:lumMod val="50000"/>
                  </a:schemeClr>
                </a:solidFill>
              </a:rPr>
              <a:t>Veiller à ce que les couloirs soient libres vers la sortie.</a:t>
            </a:r>
          </a:p>
          <a:p>
            <a:r>
              <a:rPr lang="fr-FR" sz="4000" dirty="0">
                <a:solidFill>
                  <a:schemeClr val="accent1">
                    <a:lumMod val="50000"/>
                  </a:schemeClr>
                </a:solidFill>
              </a:rPr>
              <a:t>Guider le groupe dans le respect des distanciations physiques.</a:t>
            </a:r>
          </a:p>
          <a:p>
            <a:r>
              <a:rPr lang="fr-FR" sz="4000" dirty="0">
                <a:solidFill>
                  <a:schemeClr val="accent1">
                    <a:lumMod val="50000"/>
                  </a:schemeClr>
                </a:solidFill>
              </a:rPr>
              <a:t>Ouvrir les fenêtres pour ventiler (pour les classes ventilées naturellement). </a:t>
            </a:r>
          </a:p>
          <a:p>
            <a:pPr marL="0" indent="0">
              <a:buNone/>
            </a:pPr>
            <a:endParaRPr lang="fr-FR" dirty="0">
              <a:latin typeface="Simplon BP Regular" pitchFamily="50" charset="0"/>
            </a:endParaRPr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B3122E4F-9B0F-402D-A8CD-DAB858822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942" y="115743"/>
            <a:ext cx="10848975" cy="1325563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rgbClr val="EC6608"/>
                </a:solidFill>
                <a:latin typeface="Simplon BP Regular" pitchFamily="50" charset="0"/>
              </a:rPr>
              <a:t>4. Nettoyage et désinfection des locaux et matériels </a:t>
            </a:r>
            <a:r>
              <a:rPr lang="fr-FR" sz="2200" b="1" dirty="0">
                <a:solidFill>
                  <a:srgbClr val="EC6608"/>
                </a:solidFill>
                <a:latin typeface="Simplon BP Regular" pitchFamily="50" charset="0"/>
              </a:rPr>
              <a:t>(en ce qui concerne plus particulièrement les enseignants)</a:t>
            </a:r>
            <a:endParaRPr lang="fr-FR" b="1" dirty="0">
              <a:solidFill>
                <a:srgbClr val="EC6608"/>
              </a:solidFill>
              <a:latin typeface="Simplon BP Regular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75264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>
            <a:extLst>
              <a:ext uri="{FF2B5EF4-FFF2-40B4-BE49-F238E27FC236}">
                <a16:creationId xmlns:a16="http://schemas.microsoft.com/office/drawing/2014/main" id="{CF2100BF-A8A4-2E4E-9DAE-EC5B82A04F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4905" y="4280216"/>
            <a:ext cx="4256721" cy="2471645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3564" y="967391"/>
            <a:ext cx="9267269" cy="464409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sz="4300" b="1" dirty="0">
                <a:solidFill>
                  <a:srgbClr val="EC6608"/>
                </a:solidFill>
                <a:latin typeface="Simplon BP Regular" pitchFamily="50" charset="0"/>
              </a:rPr>
              <a:t>Les symptômes :</a:t>
            </a:r>
            <a:r>
              <a:rPr lang="fr-FR" sz="4300" b="1" dirty="0">
                <a:latin typeface="Simplon BP Regular" pitchFamily="50" charset="0"/>
              </a:rPr>
              <a:t> </a:t>
            </a:r>
            <a:br>
              <a:rPr lang="fr-FR" sz="2400" dirty="0">
                <a:latin typeface="Simplon BP Regular" pitchFamily="50" charset="0"/>
              </a:rPr>
            </a:br>
            <a:r>
              <a:rPr lang="fr-FR" sz="2400" i="1" dirty="0">
                <a:solidFill>
                  <a:schemeClr val="accent1">
                    <a:lumMod val="50000"/>
                  </a:schemeClr>
                </a:solidFill>
                <a:latin typeface="Simplon BP Regular" pitchFamily="50" charset="0"/>
              </a:rPr>
              <a:t>toux, essoufflement, fièvre, douleurs abdominales</a:t>
            </a:r>
            <a:br>
              <a:rPr lang="fr-FR" sz="2400" dirty="0">
                <a:solidFill>
                  <a:schemeClr val="accent1">
                    <a:lumMod val="50000"/>
                  </a:schemeClr>
                </a:solidFill>
                <a:latin typeface="Simplon BP Regular" pitchFamily="50" charset="0"/>
              </a:rPr>
            </a:br>
            <a:endParaRPr lang="fr-FR" sz="2400" dirty="0">
              <a:solidFill>
                <a:schemeClr val="accent1">
                  <a:lumMod val="50000"/>
                </a:schemeClr>
              </a:solidFill>
              <a:latin typeface="Simplon BP Regular" pitchFamily="50" charset="0"/>
            </a:endParaRPr>
          </a:p>
          <a:p>
            <a:pPr fontAlgn="base"/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Isoler l’élève ou le personnel avec un masque dans une salle dédié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e</a:t>
            </a:r>
          </a:p>
          <a:p>
            <a:pPr fontAlgn="base"/>
            <a:r>
              <a:rPr lang="fr-FR" b="1" dirty="0">
                <a:solidFill>
                  <a:schemeClr val="accent1">
                    <a:lumMod val="50000"/>
                  </a:schemeClr>
                </a:solidFill>
              </a:rPr>
              <a:t>Pour les élèves : appeler les parents ou les représentants légaux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​</a:t>
            </a:r>
          </a:p>
          <a:p>
            <a:pPr marL="0" indent="0" fontAlgn="base">
              <a:buNone/>
            </a:pPr>
            <a:r>
              <a:rPr lang="fr-FR" b="1" i="1" u="sng" dirty="0">
                <a:solidFill>
                  <a:srgbClr val="C00000"/>
                </a:solidFill>
              </a:rPr>
              <a:t>Rappel par le directeur de la procédure à suivre par les parents </a:t>
            </a:r>
            <a:r>
              <a:rPr lang="en-US" b="1" i="1" dirty="0">
                <a:solidFill>
                  <a:srgbClr val="C00000"/>
                </a:solidFill>
              </a:rPr>
              <a:t>​</a:t>
            </a:r>
          </a:p>
          <a:p>
            <a:pPr fontAlgn="base"/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Pour les personnels : appeler son médecin traitant pour avis et pour suite à donner​</a:t>
            </a:r>
          </a:p>
          <a:p>
            <a:pPr fontAlgn="base"/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Nettoyer la pièce où la personne a été isolée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​</a:t>
            </a:r>
          </a:p>
          <a:p>
            <a:pPr fontAlgn="base"/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Poursuite stricte des gestes barrières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fr-FR" dirty="0">
              <a:latin typeface="Simplon BP Regular" pitchFamily="50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00D4743-FE37-4231-B4CA-7ABD937E1860}"/>
              </a:ext>
            </a:extLst>
          </p:cNvPr>
          <p:cNvSpPr/>
          <p:nvPr/>
        </p:nvSpPr>
        <p:spPr>
          <a:xfrm>
            <a:off x="838199" y="216482"/>
            <a:ext cx="1003511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>
                <a:solidFill>
                  <a:schemeClr val="accent1">
                    <a:lumMod val="50000"/>
                  </a:schemeClr>
                </a:solidFill>
                <a:latin typeface="Simplon BP Regular" pitchFamily="50" charset="0"/>
              </a:rPr>
              <a:t>En cas d’apparition de symptômes à l’école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3A8830-D7BB-854E-A459-D9A230DD58C9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srgbClr val="000000"/>
                </a:solidFill>
                <a:latin typeface="Times" pitchFamily="2" charset="0"/>
              </a:rPr>
              <a:t> </a:t>
            </a:r>
            <a:endParaRPr lang="fr-F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609C76D-51C1-374F-A6BE-D871AEB0013F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srgbClr val="000000"/>
                </a:solidFill>
                <a:latin typeface="Times" pitchFamily="2" charset="0"/>
              </a:rPr>
              <a:t> </a:t>
            </a:r>
            <a:endParaRPr lang="fr-FR" dirty="0"/>
          </a:p>
        </p:txBody>
      </p:sp>
      <p:pic>
        <p:nvPicPr>
          <p:cNvPr id="15" name="rejet corona.jpg" descr="rejet corona.jpg">
            <a:extLst>
              <a:ext uri="{FF2B5EF4-FFF2-40B4-BE49-F238E27FC236}">
                <a16:creationId xmlns:a16="http://schemas.microsoft.com/office/drawing/2014/main" id="{E90D5950-6BEA-8943-A1C4-8A328DEEF8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80346" y="967391"/>
            <a:ext cx="6307559" cy="3647746"/>
          </a:xfrm>
          <a:prstGeom prst="rect">
            <a:avLst/>
          </a:prstGeom>
          <a:ln w="12700">
            <a:miter lim="400000"/>
          </a:ln>
        </p:spPr>
      </p:pic>
      <p:pic>
        <p:nvPicPr>
          <p:cNvPr id="16" name="rejet corona.jpg" descr="rejet corona.jpg">
            <a:extLst>
              <a:ext uri="{FF2B5EF4-FFF2-40B4-BE49-F238E27FC236}">
                <a16:creationId xmlns:a16="http://schemas.microsoft.com/office/drawing/2014/main" id="{8649504A-32C7-164E-9DBD-41AAFA2B73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32746" y="1119791"/>
            <a:ext cx="6307559" cy="364774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0313832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38593" y="2096307"/>
            <a:ext cx="9624935" cy="4958257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fr-FR" sz="3400" b="1" dirty="0">
                <a:solidFill>
                  <a:srgbClr val="EC6608"/>
                </a:solidFill>
                <a:latin typeface="Simplon BP Regular" pitchFamily="50" charset="0"/>
              </a:rPr>
              <a:t>Pourquoi</a:t>
            </a:r>
            <a:r>
              <a:rPr lang="fr-FR" sz="3400" dirty="0">
                <a:solidFill>
                  <a:srgbClr val="EC6608"/>
                </a:solidFill>
                <a:latin typeface="Simplon BP Regular" pitchFamily="50" charset="0"/>
              </a:rPr>
              <a:t> ?</a:t>
            </a:r>
          </a:p>
          <a:p>
            <a:r>
              <a:rPr lang="fr-FR" sz="3400" dirty="0">
                <a:solidFill>
                  <a:schemeClr val="accent1">
                    <a:lumMod val="50000"/>
                  </a:schemeClr>
                </a:solidFill>
                <a:latin typeface="Simplon BP Regular" pitchFamily="50" charset="0"/>
              </a:rPr>
              <a:t>Autonomiser les élèves vis-à-vis des gestes barrières </a:t>
            </a:r>
          </a:p>
          <a:p>
            <a:r>
              <a:rPr lang="fr-FR" sz="3400" dirty="0">
                <a:solidFill>
                  <a:schemeClr val="accent1">
                    <a:lumMod val="50000"/>
                  </a:schemeClr>
                </a:solidFill>
                <a:latin typeface="Simplon BP Regular" pitchFamily="50" charset="0"/>
              </a:rPr>
              <a:t>Développer les bonnes pratiques et les ritualiser </a:t>
            </a:r>
          </a:p>
          <a:p>
            <a:endParaRPr lang="fr-FR" dirty="0">
              <a:latin typeface="Simplon BP Regular" pitchFamily="50" charset="0"/>
            </a:endParaRPr>
          </a:p>
          <a:p>
            <a:pPr marL="0" indent="0">
              <a:buNone/>
            </a:pPr>
            <a:r>
              <a:rPr lang="fr-FR" b="1" dirty="0">
                <a:solidFill>
                  <a:srgbClr val="EC6608"/>
                </a:solidFill>
                <a:latin typeface="Simplon BP Regular" pitchFamily="50" charset="0"/>
              </a:rPr>
              <a:t>Comment ?</a:t>
            </a:r>
          </a:p>
          <a:p>
            <a:r>
              <a:rPr lang="fr-FR" sz="3400" dirty="0">
                <a:solidFill>
                  <a:schemeClr val="accent1">
                    <a:lumMod val="50000"/>
                  </a:schemeClr>
                </a:solidFill>
                <a:latin typeface="Simplon BP Regular" pitchFamily="50" charset="0"/>
              </a:rPr>
              <a:t>Appliquer le protocole sanitaire de son école</a:t>
            </a:r>
          </a:p>
          <a:p>
            <a:r>
              <a:rPr lang="fr-FR" sz="3400" dirty="0">
                <a:solidFill>
                  <a:schemeClr val="accent1">
                    <a:lumMod val="50000"/>
                  </a:schemeClr>
                </a:solidFill>
                <a:latin typeface="Simplon BP Regular" pitchFamily="50" charset="0"/>
              </a:rPr>
              <a:t>S’appuyer sur les documents joints à ce diaporama</a:t>
            </a:r>
          </a:p>
          <a:p>
            <a:r>
              <a:rPr lang="fr-FR" sz="3400" dirty="0">
                <a:solidFill>
                  <a:schemeClr val="accent1">
                    <a:lumMod val="50000"/>
                  </a:schemeClr>
                </a:solidFill>
                <a:latin typeface="Simplon BP Regular" pitchFamily="50" charset="0"/>
              </a:rPr>
              <a:t>Consulter les ressources en ligne :</a:t>
            </a:r>
          </a:p>
          <a:p>
            <a:pPr marL="457200" lvl="1" indent="0">
              <a:buNone/>
            </a:pPr>
            <a:r>
              <a:rPr lang="fr-FR" sz="2600" dirty="0">
                <a:latin typeface="Simplon BP Regular" pitchFamily="50" charset="0"/>
                <a:hlinkClick r:id="rId2"/>
              </a:rPr>
              <a:t>Kit de formation du Ministère </a:t>
            </a:r>
            <a:endParaRPr lang="fr-FR" sz="2600" dirty="0">
              <a:latin typeface="Simplon BP Regular" pitchFamily="50" charset="0"/>
            </a:endParaRPr>
          </a:p>
          <a:p>
            <a:pPr marL="457200" lvl="1" indent="0">
              <a:buNone/>
            </a:pPr>
            <a:r>
              <a:rPr lang="fr-FR" sz="2600" dirty="0">
                <a:latin typeface="Simplon BP Regular" pitchFamily="50" charset="0"/>
                <a:hlinkClick r:id="rId3"/>
              </a:rPr>
              <a:t>Le site e-bug.eu/#France</a:t>
            </a:r>
            <a:endParaRPr lang="fr-FR" sz="2600" dirty="0">
              <a:latin typeface="Simplon BP Regular" pitchFamily="50" charset="0"/>
            </a:endParaRPr>
          </a:p>
          <a:p>
            <a:pPr lvl="1"/>
            <a:endParaRPr lang="fr-FR" dirty="0">
              <a:latin typeface="Simplon BP Regular" pitchFamily="50" charset="0"/>
            </a:endParaRPr>
          </a:p>
          <a:p>
            <a:r>
              <a:rPr lang="fr-FR" sz="3400" dirty="0">
                <a:solidFill>
                  <a:schemeClr val="accent1">
                    <a:lumMod val="50000"/>
                  </a:schemeClr>
                </a:solidFill>
                <a:latin typeface="Simplon BP Regular" pitchFamily="50" charset="0"/>
              </a:rPr>
              <a:t>Solliciter </a:t>
            </a:r>
            <a:r>
              <a:rPr lang="fr-FR" sz="3400">
                <a:solidFill>
                  <a:schemeClr val="accent1">
                    <a:lumMod val="50000"/>
                  </a:schemeClr>
                </a:solidFill>
                <a:latin typeface="Simplon BP Regular" pitchFamily="50" charset="0"/>
              </a:rPr>
              <a:t>si besoin un </a:t>
            </a:r>
            <a:r>
              <a:rPr lang="fr-FR" sz="3400" dirty="0">
                <a:solidFill>
                  <a:schemeClr val="accent1">
                    <a:lumMod val="50000"/>
                  </a:schemeClr>
                </a:solidFill>
                <a:latin typeface="Simplon BP Regular" pitchFamily="50" charset="0"/>
              </a:rPr>
              <a:t>accompagnement par les personnels médicaux, infirmières et médecin scolaire</a:t>
            </a:r>
          </a:p>
          <a:p>
            <a:pPr marL="0" indent="0">
              <a:buNone/>
            </a:pPr>
            <a:br>
              <a:rPr lang="fr-FR" sz="1600" dirty="0">
                <a:solidFill>
                  <a:srgbClr val="FF0000"/>
                </a:solidFill>
                <a:latin typeface="Simplon BP Regular" pitchFamily="50" charset="0"/>
              </a:rPr>
            </a:br>
            <a:endParaRPr lang="fr-FR" dirty="0">
              <a:latin typeface="Simplon BP Regular" pitchFamily="50" charset="0"/>
            </a:endParaRPr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B3122E4F-9B0F-402D-A8CD-DAB858822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1263"/>
            <a:ext cx="11573657" cy="1325563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rgbClr val="EC6608"/>
                </a:solidFill>
                <a:latin typeface="Simplon BP Regular" pitchFamily="50" charset="0"/>
              </a:rPr>
              <a:t>5. Formation, information et communication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00D4743-FE37-4231-B4CA-7ABD937E1860}"/>
              </a:ext>
            </a:extLst>
          </p:cNvPr>
          <p:cNvSpPr/>
          <p:nvPr/>
        </p:nvSpPr>
        <p:spPr>
          <a:xfrm>
            <a:off x="238593" y="1388421"/>
            <a:ext cx="706475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>
                <a:solidFill>
                  <a:schemeClr val="accent1">
                    <a:lumMod val="50000"/>
                  </a:schemeClr>
                </a:solidFill>
                <a:latin typeface="Simplon BP Regular" pitchFamily="50" charset="0"/>
              </a:rPr>
              <a:t>Expliquer pour responsabiliser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77FEF35-3697-A64F-A707-1D17A16D96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532" y="1034460"/>
            <a:ext cx="3408692" cy="4221229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20D220AF-E73D-784C-985A-EFA8B9354DE1}"/>
              </a:ext>
            </a:extLst>
          </p:cNvPr>
          <p:cNvSpPr txBox="1"/>
          <p:nvPr/>
        </p:nvSpPr>
        <p:spPr>
          <a:xfrm>
            <a:off x="9239003" y="6438992"/>
            <a:ext cx="28500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solidFill>
                  <a:schemeClr val="bg1">
                    <a:lumMod val="65000"/>
                  </a:schemeClr>
                </a:solidFill>
                <a:latin typeface="Simplon BP" pitchFamily="2" charset="77"/>
              </a:rPr>
              <a:t>Illustrations personnages :  Astrid </a:t>
            </a:r>
            <a:r>
              <a:rPr lang="fr-FR" sz="1100" dirty="0" err="1">
                <a:solidFill>
                  <a:schemeClr val="bg1">
                    <a:lumMod val="65000"/>
                  </a:schemeClr>
                </a:solidFill>
                <a:latin typeface="Simplon BP" pitchFamily="2" charset="77"/>
              </a:rPr>
              <a:t>Scaramus</a:t>
            </a:r>
            <a:endParaRPr lang="fr-FR" sz="1100" dirty="0">
              <a:solidFill>
                <a:schemeClr val="bg1">
                  <a:lumMod val="65000"/>
                </a:schemeClr>
              </a:solidFill>
              <a:latin typeface="Simplon BP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935567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26290" y="268566"/>
            <a:ext cx="11490889" cy="1594710"/>
          </a:xfrm>
        </p:spPr>
        <p:txBody>
          <a:bodyPr>
            <a:noAutofit/>
          </a:bodyPr>
          <a:lstStyle/>
          <a:p>
            <a:pPr algn="l"/>
            <a:r>
              <a:rPr lang="fr-FR" b="1" dirty="0">
                <a:solidFill>
                  <a:schemeClr val="accent1">
                    <a:lumMod val="50000"/>
                  </a:schemeClr>
                </a:solidFill>
                <a:latin typeface="Simplon BP" pitchFamily="2" charset="77"/>
              </a:rPr>
              <a:t>Les</a:t>
            </a:r>
            <a:r>
              <a:rPr lang="fr-FR" b="1" dirty="0">
                <a:latin typeface="Simplon BP" pitchFamily="2" charset="77"/>
              </a:rPr>
              <a:t> </a:t>
            </a:r>
            <a:r>
              <a:rPr lang="fr-FR" b="1" dirty="0">
                <a:solidFill>
                  <a:srgbClr val="EC6608"/>
                </a:solidFill>
                <a:latin typeface="Simplon BP" pitchFamily="2" charset="77"/>
              </a:rPr>
              <a:t>5</a:t>
            </a:r>
            <a:r>
              <a:rPr lang="fr-FR" b="1" dirty="0">
                <a:solidFill>
                  <a:schemeClr val="accent2">
                    <a:lumMod val="50000"/>
                  </a:schemeClr>
                </a:solidFill>
                <a:latin typeface="Simplon BP" pitchFamily="2" charset="77"/>
              </a:rPr>
              <a:t> </a:t>
            </a:r>
            <a:r>
              <a:rPr lang="fr-FR" b="1" dirty="0">
                <a:solidFill>
                  <a:schemeClr val="accent1">
                    <a:lumMod val="50000"/>
                  </a:schemeClr>
                </a:solidFill>
                <a:latin typeface="Simplon BP" pitchFamily="2" charset="77"/>
              </a:rPr>
              <a:t>principes fondamentaux du protocole sanitaire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26291" y="2231973"/>
            <a:ext cx="7893250" cy="2871106"/>
          </a:xfrm>
        </p:spPr>
        <p:txBody>
          <a:bodyPr>
            <a:noAutofit/>
          </a:bodyPr>
          <a:lstStyle/>
          <a:p>
            <a:pPr marL="742950" indent="-742950" algn="l">
              <a:lnSpc>
                <a:spcPct val="100000"/>
              </a:lnSpc>
              <a:buFont typeface="+mj-lt"/>
              <a:buAutoNum type="arabicPeriod"/>
            </a:pPr>
            <a:r>
              <a:rPr lang="fr-FR" sz="3200" dirty="0">
                <a:solidFill>
                  <a:srgbClr val="EC6608"/>
                </a:solidFill>
                <a:latin typeface="Simplon BP Regular" pitchFamily="50" charset="0"/>
              </a:rPr>
              <a:t>Application des gestes barrières</a:t>
            </a:r>
          </a:p>
          <a:p>
            <a:pPr marL="742950" indent="-742950" algn="l">
              <a:lnSpc>
                <a:spcPct val="100000"/>
              </a:lnSpc>
              <a:buFont typeface="+mj-lt"/>
              <a:buAutoNum type="arabicPeriod"/>
            </a:pPr>
            <a:r>
              <a:rPr lang="fr-FR" sz="3200" dirty="0">
                <a:solidFill>
                  <a:schemeClr val="accent1">
                    <a:lumMod val="50000"/>
                  </a:schemeClr>
                </a:solidFill>
                <a:latin typeface="Simplon BP Regular" pitchFamily="50" charset="0"/>
              </a:rPr>
              <a:t>Maintien de la distanciation physique</a:t>
            </a:r>
          </a:p>
          <a:p>
            <a:pPr marL="742950" indent="-742950" algn="l">
              <a:lnSpc>
                <a:spcPct val="100000"/>
              </a:lnSpc>
              <a:buFont typeface="+mj-lt"/>
              <a:buAutoNum type="arabicPeriod"/>
            </a:pPr>
            <a:r>
              <a:rPr lang="fr-FR" sz="3200" dirty="0">
                <a:solidFill>
                  <a:srgbClr val="EC6608"/>
                </a:solidFill>
                <a:latin typeface="Simplon BP Regular" pitchFamily="50" charset="0"/>
              </a:rPr>
              <a:t>Limitation du brassage des groupes</a:t>
            </a:r>
          </a:p>
          <a:p>
            <a:pPr marL="742950" indent="-742950" algn="l">
              <a:lnSpc>
                <a:spcPct val="100000"/>
              </a:lnSpc>
              <a:buFont typeface="+mj-lt"/>
              <a:buAutoNum type="arabicPeriod"/>
            </a:pPr>
            <a:r>
              <a:rPr lang="fr-FR" sz="3200" dirty="0">
                <a:solidFill>
                  <a:schemeClr val="accent1">
                    <a:lumMod val="50000"/>
                  </a:schemeClr>
                </a:solidFill>
                <a:latin typeface="Simplon BP Regular" pitchFamily="50" charset="0"/>
              </a:rPr>
              <a:t>Nettoyage et désinfection des locaux et matériels</a:t>
            </a:r>
          </a:p>
          <a:p>
            <a:pPr marL="742950" indent="-742950" algn="l">
              <a:lnSpc>
                <a:spcPct val="100000"/>
              </a:lnSpc>
              <a:buFont typeface="+mj-lt"/>
              <a:buAutoNum type="arabicPeriod"/>
            </a:pPr>
            <a:r>
              <a:rPr lang="fr-FR" sz="3200" dirty="0">
                <a:solidFill>
                  <a:srgbClr val="EC6608"/>
                </a:solidFill>
                <a:latin typeface="Simplon BP Regular" pitchFamily="50" charset="0"/>
              </a:rPr>
              <a:t>Formation, information et communication</a:t>
            </a:r>
          </a:p>
        </p:txBody>
      </p:sp>
    </p:spTree>
    <p:extLst>
      <p:ext uri="{BB962C8B-B14F-4D97-AF65-F5344CB8AC3E}">
        <p14:creationId xmlns:p14="http://schemas.microsoft.com/office/powerpoint/2010/main" val="8068411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">
            <a:extLst>
              <a:ext uri="{FF2B5EF4-FFF2-40B4-BE49-F238E27FC236}">
                <a16:creationId xmlns:a16="http://schemas.microsoft.com/office/drawing/2014/main" id="{B3122E4F-9B0F-402D-A8CD-DAB858822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rgbClr val="EC6608"/>
                </a:solidFill>
                <a:latin typeface="Simplon BP Regular" pitchFamily="50" charset="0"/>
              </a:rPr>
              <a:t>1. Application des gestes barrières</a:t>
            </a:r>
            <a:endParaRPr lang="fr-FR" b="1" dirty="0">
              <a:solidFill>
                <a:srgbClr val="EC6608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BDF071E-0AF7-4A59-81F8-8C502FB56720}"/>
              </a:ext>
            </a:extLst>
          </p:cNvPr>
          <p:cNvSpPr/>
          <p:nvPr/>
        </p:nvSpPr>
        <p:spPr>
          <a:xfrm>
            <a:off x="448456" y="971620"/>
            <a:ext cx="503695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>
                <a:solidFill>
                  <a:schemeClr val="accent1">
                    <a:lumMod val="50000"/>
                  </a:schemeClr>
                </a:solidFill>
                <a:latin typeface="Simplon BP Regular" pitchFamily="50" charset="0"/>
              </a:rPr>
              <a:t>Partout et pour tous !</a:t>
            </a:r>
          </a:p>
        </p:txBody>
      </p:sp>
      <p:pic>
        <p:nvPicPr>
          <p:cNvPr id="15" name="Image 14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id="{3CB6EC7D-2535-4C45-95AD-AC69269927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0" t="50000" r="4315" b="15228"/>
          <a:stretch/>
        </p:blipFill>
        <p:spPr>
          <a:xfrm>
            <a:off x="570573" y="1679506"/>
            <a:ext cx="11190534" cy="308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262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AD58D740-BDA6-AB4D-8B75-0454D4D7D7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4257" y="243967"/>
            <a:ext cx="3437744" cy="2806660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626147" y="2963452"/>
            <a:ext cx="6565853" cy="3140511"/>
          </a:xfrm>
        </p:spPr>
        <p:txBody>
          <a:bodyPr>
            <a:normAutofit/>
          </a:bodyPr>
          <a:lstStyle/>
          <a:p>
            <a:pPr marL="450850" indent="0">
              <a:buNone/>
            </a:pPr>
            <a:r>
              <a:rPr lang="fr-FR" sz="2200" b="1" i="1" u="sng" dirty="0">
                <a:solidFill>
                  <a:srgbClr val="C00000"/>
                </a:solidFill>
                <a:latin typeface="Simplon BP Regular" pitchFamily="50" charset="0"/>
              </a:rPr>
              <a:t>Rappeler aux élèves quand se laver les mains </a:t>
            </a:r>
          </a:p>
          <a:p>
            <a:pPr marL="908050" indent="-457200"/>
            <a:r>
              <a:rPr lang="fr-FR" sz="1900" dirty="0">
                <a:solidFill>
                  <a:schemeClr val="accent1">
                    <a:lumMod val="50000"/>
                  </a:schemeClr>
                </a:solidFill>
                <a:latin typeface="Simplon BP Regular" pitchFamily="50" charset="0"/>
              </a:rPr>
              <a:t>Dès l’</a:t>
            </a:r>
            <a:r>
              <a:rPr lang="fr-FR" sz="1900" dirty="0">
                <a:solidFill>
                  <a:srgbClr val="EC6608"/>
                </a:solidFill>
                <a:latin typeface="Simplon BP Regular" pitchFamily="50" charset="0"/>
              </a:rPr>
              <a:t>arrivée à l’école </a:t>
            </a:r>
          </a:p>
          <a:p>
            <a:pPr marL="908050" indent="-457200"/>
            <a:r>
              <a:rPr lang="fr-FR" sz="1900" dirty="0">
                <a:solidFill>
                  <a:schemeClr val="accent1">
                    <a:lumMod val="50000"/>
                  </a:schemeClr>
                </a:solidFill>
                <a:latin typeface="Simplon BP Regular" pitchFamily="50" charset="0"/>
              </a:rPr>
              <a:t>Avant d’</a:t>
            </a:r>
            <a:r>
              <a:rPr lang="fr-FR" sz="1900" dirty="0">
                <a:solidFill>
                  <a:srgbClr val="EC6608"/>
                </a:solidFill>
                <a:latin typeface="Simplon BP Regular" pitchFamily="50" charset="0"/>
              </a:rPr>
              <a:t>entrée en classe</a:t>
            </a:r>
          </a:p>
          <a:p>
            <a:pPr marL="908050" indent="-457200"/>
            <a:r>
              <a:rPr lang="fr-FR" sz="1900" dirty="0">
                <a:solidFill>
                  <a:schemeClr val="accent1">
                    <a:lumMod val="50000"/>
                  </a:schemeClr>
                </a:solidFill>
                <a:latin typeface="Simplon BP Regular" pitchFamily="50" charset="0"/>
              </a:rPr>
              <a:t>Avant et après le passage aux </a:t>
            </a:r>
            <a:r>
              <a:rPr lang="fr-FR" sz="1900" dirty="0">
                <a:solidFill>
                  <a:srgbClr val="EC6608"/>
                </a:solidFill>
                <a:latin typeface="Simplon BP Regular" pitchFamily="50" charset="0"/>
              </a:rPr>
              <a:t>toilettes</a:t>
            </a:r>
          </a:p>
          <a:p>
            <a:pPr marL="908050" indent="-457200"/>
            <a:r>
              <a:rPr lang="fr-FR" sz="1900" dirty="0">
                <a:solidFill>
                  <a:schemeClr val="accent1">
                    <a:lumMod val="50000"/>
                  </a:schemeClr>
                </a:solidFill>
                <a:latin typeface="Simplon BP Regular" pitchFamily="50" charset="0"/>
              </a:rPr>
              <a:t>Avant et après la </a:t>
            </a:r>
            <a:r>
              <a:rPr lang="fr-FR" sz="1900" dirty="0">
                <a:solidFill>
                  <a:srgbClr val="EC6608"/>
                </a:solidFill>
                <a:latin typeface="Simplon BP Regular" pitchFamily="50" charset="0"/>
              </a:rPr>
              <a:t>récréation</a:t>
            </a:r>
            <a:r>
              <a:rPr lang="fr-FR" sz="1900" dirty="0">
                <a:latin typeface="Simplon BP Regular" pitchFamily="50" charset="0"/>
              </a:rPr>
              <a:t> </a:t>
            </a:r>
          </a:p>
          <a:p>
            <a:pPr marL="908050" indent="-457200"/>
            <a:r>
              <a:rPr lang="fr-FR" sz="1900" dirty="0">
                <a:solidFill>
                  <a:schemeClr val="accent1">
                    <a:lumMod val="50000"/>
                  </a:schemeClr>
                </a:solidFill>
                <a:latin typeface="Simplon BP Regular" pitchFamily="50" charset="0"/>
              </a:rPr>
              <a:t>Avant et après le </a:t>
            </a:r>
            <a:r>
              <a:rPr lang="fr-FR" sz="1900" dirty="0">
                <a:solidFill>
                  <a:srgbClr val="EC6608"/>
                </a:solidFill>
                <a:latin typeface="Simplon BP Regular" pitchFamily="50" charset="0"/>
              </a:rPr>
              <a:t>repas</a:t>
            </a:r>
          </a:p>
          <a:p>
            <a:pPr marL="908050" indent="-457200"/>
            <a:r>
              <a:rPr lang="fr-FR" sz="1900" dirty="0">
                <a:solidFill>
                  <a:schemeClr val="accent1">
                    <a:lumMod val="50000"/>
                  </a:schemeClr>
                </a:solidFill>
                <a:latin typeface="Simplon BP Regular" pitchFamily="50" charset="0"/>
              </a:rPr>
              <a:t>Après s’être </a:t>
            </a:r>
            <a:r>
              <a:rPr lang="fr-FR" sz="1900" dirty="0">
                <a:solidFill>
                  <a:srgbClr val="EC6608"/>
                </a:solidFill>
                <a:latin typeface="Simplon BP Regular" pitchFamily="50" charset="0"/>
              </a:rPr>
              <a:t>mouché</a:t>
            </a:r>
            <a:r>
              <a:rPr lang="fr-FR" sz="1900" dirty="0">
                <a:solidFill>
                  <a:schemeClr val="accent1">
                    <a:lumMod val="50000"/>
                  </a:schemeClr>
                </a:solidFill>
                <a:latin typeface="Simplon BP Regular" pitchFamily="50" charset="0"/>
              </a:rPr>
              <a:t>, avoir </a:t>
            </a:r>
            <a:r>
              <a:rPr lang="fr-FR" sz="1900" dirty="0">
                <a:solidFill>
                  <a:srgbClr val="EC6608"/>
                </a:solidFill>
                <a:latin typeface="Simplon BP Regular" pitchFamily="50" charset="0"/>
              </a:rPr>
              <a:t>toussé</a:t>
            </a:r>
            <a:r>
              <a:rPr lang="fr-FR" sz="1900" dirty="0">
                <a:latin typeface="Simplon BP Regular" pitchFamily="50" charset="0"/>
              </a:rPr>
              <a:t> </a:t>
            </a:r>
            <a:r>
              <a:rPr lang="fr-FR" sz="1900" dirty="0">
                <a:solidFill>
                  <a:schemeClr val="accent1">
                    <a:lumMod val="50000"/>
                  </a:schemeClr>
                </a:solidFill>
                <a:latin typeface="Simplon BP Regular" pitchFamily="50" charset="0"/>
              </a:rPr>
              <a:t>ou</a:t>
            </a:r>
            <a:r>
              <a:rPr lang="fr-FR" sz="1900" dirty="0">
                <a:latin typeface="Simplon BP Regular" pitchFamily="50" charset="0"/>
              </a:rPr>
              <a:t> </a:t>
            </a:r>
            <a:r>
              <a:rPr lang="fr-FR" sz="1900" dirty="0">
                <a:solidFill>
                  <a:srgbClr val="EC6608"/>
                </a:solidFill>
                <a:latin typeface="Simplon BP Regular" pitchFamily="50" charset="0"/>
              </a:rPr>
              <a:t>éternué</a:t>
            </a:r>
          </a:p>
          <a:p>
            <a:pPr marL="908050" indent="-457200"/>
            <a:r>
              <a:rPr lang="fr-FR" sz="1900" dirty="0">
                <a:solidFill>
                  <a:schemeClr val="accent1">
                    <a:lumMod val="50000"/>
                  </a:schemeClr>
                </a:solidFill>
                <a:latin typeface="Simplon BP Regular" pitchFamily="50" charset="0"/>
              </a:rPr>
              <a:t>Le soir avant de partir et à l’arrivée au domicile</a:t>
            </a:r>
          </a:p>
          <a:p>
            <a:pPr marL="0" indent="0">
              <a:buNone/>
            </a:pPr>
            <a:endParaRPr lang="fr-FR" dirty="0">
              <a:latin typeface="Simplon BP Regular" pitchFamily="50" charset="0"/>
            </a:endParaRPr>
          </a:p>
          <a:p>
            <a:endParaRPr lang="fr-FR" dirty="0">
              <a:latin typeface="Simplon BP Regular" pitchFamily="50" charset="0"/>
            </a:endParaRPr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B3122E4F-9B0F-402D-A8CD-DAB858822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047"/>
            <a:ext cx="10515600" cy="1325563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rgbClr val="EC6608"/>
                </a:solidFill>
                <a:latin typeface="Simplon BP Regular" pitchFamily="50" charset="0"/>
              </a:rPr>
              <a:t>1. Application des gestes barrières</a:t>
            </a:r>
            <a:endParaRPr lang="fr-FR" b="1" dirty="0">
              <a:solidFill>
                <a:srgbClr val="EC6608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BDF071E-0AF7-4A59-81F8-8C502FB56720}"/>
              </a:ext>
            </a:extLst>
          </p:cNvPr>
          <p:cNvSpPr/>
          <p:nvPr/>
        </p:nvSpPr>
        <p:spPr>
          <a:xfrm>
            <a:off x="838200" y="1144073"/>
            <a:ext cx="51299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chemeClr val="accent1">
                    <a:lumMod val="50000"/>
                  </a:schemeClr>
                </a:solidFill>
                <a:latin typeface="Simplon BP Regular" pitchFamily="50" charset="0"/>
              </a:rPr>
              <a:t>Le lavage des mains des personnels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41C7AC00-C116-4DB5-9F17-D51482C5E59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079" t="28491" r="37868" b="13722"/>
          <a:stretch/>
        </p:blipFill>
        <p:spPr>
          <a:xfrm>
            <a:off x="950035" y="1690688"/>
            <a:ext cx="4906260" cy="4895533"/>
          </a:xfrm>
          <a:prstGeom prst="rect">
            <a:avLst/>
          </a:prstGeom>
        </p:spPr>
      </p:pic>
      <p:pic>
        <p:nvPicPr>
          <p:cNvPr id="5" name="Graphique 4" descr="Horloge">
            <a:extLst>
              <a:ext uri="{FF2B5EF4-FFF2-40B4-BE49-F238E27FC236}">
                <a16:creationId xmlns:a16="http://schemas.microsoft.com/office/drawing/2014/main" id="{C93B136A-011B-4681-9549-DB1B0EA385E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96600" y="336634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1831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31742" y="1202821"/>
            <a:ext cx="6222058" cy="5330713"/>
          </a:xfrm>
        </p:spPr>
        <p:txBody>
          <a:bodyPr>
            <a:normAutofit lnSpcReduction="10000"/>
          </a:bodyPr>
          <a:lstStyle/>
          <a:p>
            <a:pPr marL="0" lvl="1" indent="0">
              <a:buNone/>
            </a:pPr>
            <a:r>
              <a:rPr lang="fr-FR" sz="2800" b="1" dirty="0">
                <a:solidFill>
                  <a:srgbClr val="EC6608"/>
                </a:solidFill>
                <a:latin typeface="Simplon BP Regular" pitchFamily="50" charset="0"/>
              </a:rPr>
              <a:t>Quand ? </a:t>
            </a:r>
          </a:p>
          <a:p>
            <a:pPr marL="0" indent="0">
              <a:buNone/>
            </a:pPr>
            <a:r>
              <a:rPr lang="fr-FR" sz="2400" b="1" dirty="0">
                <a:solidFill>
                  <a:schemeClr val="accent1">
                    <a:lumMod val="50000"/>
                  </a:schemeClr>
                </a:solidFill>
                <a:latin typeface="Simplon BP Regular" pitchFamily="50" charset="0"/>
              </a:rPr>
              <a:t>Pour les personnels : </a:t>
            </a:r>
          </a:p>
          <a:p>
            <a:pPr marL="0" indent="0">
              <a:buNone/>
            </a:pPr>
            <a:r>
              <a:rPr lang="fr-FR" sz="2400" dirty="0">
                <a:solidFill>
                  <a:schemeClr val="accent1">
                    <a:lumMod val="50000"/>
                  </a:schemeClr>
                </a:solidFill>
                <a:latin typeface="Simplon BP Regular" pitchFamily="50" charset="0"/>
              </a:rPr>
              <a:t>- Lorsque les règles de distanciation ne peuvent être respectées</a:t>
            </a:r>
          </a:p>
          <a:p>
            <a:pPr>
              <a:buFontTx/>
              <a:buChar char="-"/>
            </a:pPr>
            <a:r>
              <a:rPr lang="fr-FR" sz="2400" dirty="0">
                <a:solidFill>
                  <a:schemeClr val="accent1">
                    <a:lumMod val="50000"/>
                  </a:schemeClr>
                </a:solidFill>
                <a:latin typeface="Simplon BP Regular" pitchFamily="50" charset="0"/>
              </a:rPr>
              <a:t>Le masque doit être gardé pour une durée de </a:t>
            </a:r>
            <a:r>
              <a:rPr lang="fr-FR" sz="2400" b="1" dirty="0">
                <a:solidFill>
                  <a:schemeClr val="accent1">
                    <a:lumMod val="50000"/>
                  </a:schemeClr>
                </a:solidFill>
                <a:latin typeface="Simplon BP Regular" pitchFamily="50" charset="0"/>
              </a:rPr>
              <a:t>4hOO et être changé si souillé.</a:t>
            </a:r>
          </a:p>
          <a:p>
            <a:pPr>
              <a:buFontTx/>
              <a:buChar char="-"/>
            </a:pPr>
            <a:endParaRPr lang="fr-FR" sz="2400" b="1" dirty="0">
              <a:solidFill>
                <a:schemeClr val="accent1">
                  <a:lumMod val="50000"/>
                </a:schemeClr>
              </a:solidFill>
              <a:latin typeface="Simplon BP Regular" pitchFamily="50" charset="0"/>
            </a:endParaRPr>
          </a:p>
          <a:p>
            <a:pPr marL="0" indent="0">
              <a:buNone/>
            </a:pPr>
            <a:r>
              <a:rPr lang="fr-FR" sz="2400" b="1" dirty="0">
                <a:solidFill>
                  <a:schemeClr val="accent1">
                    <a:lumMod val="50000"/>
                  </a:schemeClr>
                </a:solidFill>
                <a:latin typeface="Simplon BP Regular" pitchFamily="50" charset="0"/>
              </a:rPr>
              <a:t>Pour les élèves </a:t>
            </a:r>
            <a:r>
              <a:rPr lang="fr-FR" sz="2400" dirty="0">
                <a:solidFill>
                  <a:schemeClr val="accent1">
                    <a:lumMod val="50000"/>
                  </a:schemeClr>
                </a:solidFill>
                <a:latin typeface="Simplon BP Regular" pitchFamily="50" charset="0"/>
              </a:rPr>
              <a:t>:</a:t>
            </a:r>
          </a:p>
          <a:p>
            <a:pPr>
              <a:buFontTx/>
              <a:buChar char="-"/>
            </a:pPr>
            <a:r>
              <a:rPr lang="fr-FR" sz="2400" dirty="0">
                <a:solidFill>
                  <a:schemeClr val="accent1">
                    <a:lumMod val="50000"/>
                  </a:schemeClr>
                </a:solidFill>
                <a:latin typeface="Simplon BP Regular" pitchFamily="50" charset="0"/>
              </a:rPr>
              <a:t>À proscrire en maternelle</a:t>
            </a:r>
          </a:p>
          <a:p>
            <a:pPr>
              <a:buFontTx/>
              <a:buChar char="-"/>
            </a:pPr>
            <a:r>
              <a:rPr lang="fr-FR" sz="2400" dirty="0">
                <a:solidFill>
                  <a:schemeClr val="accent1">
                    <a:lumMod val="50000"/>
                  </a:schemeClr>
                </a:solidFill>
                <a:latin typeface="Simplon BP Regular" pitchFamily="50" charset="0"/>
              </a:rPr>
              <a:t>À la demande des parents en l’élémentaire</a:t>
            </a:r>
          </a:p>
          <a:p>
            <a:pPr>
              <a:buFontTx/>
              <a:buChar char="-"/>
            </a:pPr>
            <a:r>
              <a:rPr lang="fr-FR" sz="2400" dirty="0">
                <a:solidFill>
                  <a:schemeClr val="accent1">
                    <a:lumMod val="50000"/>
                  </a:schemeClr>
                </a:solidFill>
                <a:latin typeface="Simplon BP Regular" pitchFamily="50" charset="0"/>
              </a:rPr>
              <a:t>Systématique en cas d’apparition de symptômes</a:t>
            </a:r>
          </a:p>
          <a:p>
            <a:pPr marL="0" indent="0">
              <a:buNone/>
            </a:pPr>
            <a:br>
              <a:rPr lang="fr-FR" sz="1600" dirty="0">
                <a:solidFill>
                  <a:srgbClr val="FF0000"/>
                </a:solidFill>
                <a:latin typeface="Simplon BP Regular" pitchFamily="50" charset="0"/>
              </a:rPr>
            </a:br>
            <a:r>
              <a:rPr lang="fr-FR" sz="1600" dirty="0">
                <a:solidFill>
                  <a:srgbClr val="FF0000"/>
                </a:solidFill>
                <a:latin typeface="Simplon BP Regular" pitchFamily="50" charset="0"/>
              </a:rPr>
              <a:t>	</a:t>
            </a:r>
            <a:endParaRPr lang="fr-FR" dirty="0">
              <a:latin typeface="Simplon BP Regular" pitchFamily="50" charset="0"/>
            </a:endParaRPr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B3122E4F-9B0F-402D-A8CD-DAB858822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300" y="-29086"/>
            <a:ext cx="10515600" cy="1325563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rgbClr val="EC6608"/>
                </a:solidFill>
                <a:latin typeface="Simplon BP Regular" pitchFamily="50" charset="0"/>
              </a:rPr>
              <a:t>1. Application des gestes barrières</a:t>
            </a:r>
            <a:endParaRPr lang="fr-FR" b="1" dirty="0">
              <a:solidFill>
                <a:srgbClr val="EC6608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BDF071E-0AF7-4A59-81F8-8C502FB56720}"/>
              </a:ext>
            </a:extLst>
          </p:cNvPr>
          <p:cNvSpPr/>
          <p:nvPr/>
        </p:nvSpPr>
        <p:spPr>
          <a:xfrm>
            <a:off x="193623" y="972552"/>
            <a:ext cx="44358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>
                <a:solidFill>
                  <a:schemeClr val="accent1">
                    <a:lumMod val="50000"/>
                  </a:schemeClr>
                </a:solidFill>
                <a:latin typeface="Simplon BP Regular" pitchFamily="50" charset="0"/>
              </a:rPr>
              <a:t>Le port du masque</a:t>
            </a: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C20686D6-12CD-4094-AB51-10ED67582829}"/>
              </a:ext>
            </a:extLst>
          </p:cNvPr>
          <p:cNvSpPr txBox="1">
            <a:spLocks/>
          </p:cNvSpPr>
          <p:nvPr/>
        </p:nvSpPr>
        <p:spPr>
          <a:xfrm>
            <a:off x="5820076" y="1743157"/>
            <a:ext cx="4981876" cy="39630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Font typeface="Arial" panose="020B0604020202020204" pitchFamily="34" charset="0"/>
              <a:buNone/>
            </a:pPr>
            <a:endParaRPr lang="fr-FR" b="1" dirty="0">
              <a:solidFill>
                <a:srgbClr val="EC6608"/>
              </a:solidFill>
              <a:latin typeface="Simplon BP Regular" pitchFamily="50" charset="0"/>
            </a:endParaRPr>
          </a:p>
        </p:txBody>
      </p:sp>
      <p:pic>
        <p:nvPicPr>
          <p:cNvPr id="5" name="Graphique 4" descr="Avertissement">
            <a:extLst>
              <a:ext uri="{FF2B5EF4-FFF2-40B4-BE49-F238E27FC236}">
                <a16:creationId xmlns:a16="http://schemas.microsoft.com/office/drawing/2014/main" id="{EBCCA4B1-3D99-41E4-9E33-B668468A83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9091" y="3204792"/>
            <a:ext cx="914400" cy="9144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C91A5D6-352B-4CE4-BE0D-86A9560C3CF0}"/>
              </a:ext>
            </a:extLst>
          </p:cNvPr>
          <p:cNvSpPr/>
          <p:nvPr/>
        </p:nvSpPr>
        <p:spPr>
          <a:xfrm>
            <a:off x="264907" y="2746357"/>
            <a:ext cx="4685397" cy="183127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1143500" y="3100299"/>
            <a:ext cx="395396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latin typeface="Simplon BP Regular" pitchFamily="50" charset="0"/>
              </a:rPr>
              <a:t>*Le port du masque ne dispense pas des autres gestes barrières</a:t>
            </a:r>
          </a:p>
          <a:p>
            <a:r>
              <a:rPr lang="fr-FR" dirty="0">
                <a:latin typeface="Simplon BP Regular" pitchFamily="50" charset="0"/>
              </a:rPr>
              <a:t>*Respecter</a:t>
            </a:r>
            <a:r>
              <a:rPr lang="fr-FR" dirty="0">
                <a:solidFill>
                  <a:srgbClr val="FF0000"/>
                </a:solidFill>
                <a:latin typeface="Simplon BP Regular" pitchFamily="50" charset="0"/>
              </a:rPr>
              <a:t> </a:t>
            </a:r>
            <a:r>
              <a:rPr lang="fr-FR" dirty="0">
                <a:latin typeface="Simplon BP Regular" pitchFamily="50" charset="0"/>
              </a:rPr>
              <a:t>les gestes barrières à chaque 	dépose pour une réutilisation du masque </a:t>
            </a:r>
          </a:p>
        </p:txBody>
      </p:sp>
    </p:spTree>
    <p:extLst>
      <p:ext uri="{BB962C8B-B14F-4D97-AF65-F5344CB8AC3E}">
        <p14:creationId xmlns:p14="http://schemas.microsoft.com/office/powerpoint/2010/main" val="7018592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mment Mettre Un Masque Chirurgical">
            <a:hlinkClick r:id="" action="ppaction://media"/>
            <a:extLst>
              <a:ext uri="{FF2B5EF4-FFF2-40B4-BE49-F238E27FC236}">
                <a16:creationId xmlns:a16="http://schemas.microsoft.com/office/drawing/2014/main" id="{0D0E1906-EA79-5D42-8C31-C0A08219D10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777294" y="3708249"/>
            <a:ext cx="5161894" cy="2903566"/>
          </a:xfrm>
          <a:prstGeom prst="rect">
            <a:avLst/>
          </a:prstGeom>
          <a:ln>
            <a:noFill/>
          </a:ln>
        </p:spPr>
      </p:pic>
      <p:sp>
        <p:nvSpPr>
          <p:cNvPr id="13" name="Titre 1">
            <a:extLst>
              <a:ext uri="{FF2B5EF4-FFF2-40B4-BE49-F238E27FC236}">
                <a16:creationId xmlns:a16="http://schemas.microsoft.com/office/drawing/2014/main" id="{9D9B951B-43E0-7E40-A838-77F2255F4022}"/>
              </a:ext>
            </a:extLst>
          </p:cNvPr>
          <p:cNvSpPr txBox="1">
            <a:spLocks/>
          </p:cNvSpPr>
          <p:nvPr/>
        </p:nvSpPr>
        <p:spPr>
          <a:xfrm>
            <a:off x="6614713" y="2940448"/>
            <a:ext cx="5487056" cy="13419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700" b="1" dirty="0">
                <a:solidFill>
                  <a:schemeClr val="accent2"/>
                </a:solidFill>
                <a:latin typeface="Simplon BP" pitchFamily="2" charset="77"/>
              </a:rPr>
              <a:t>Comment bien utiliser son masque ?</a:t>
            </a:r>
            <a:br>
              <a:rPr lang="fr-FR" dirty="0"/>
            </a:br>
            <a:endParaRPr lang="fr-FR" dirty="0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4B7AAC11-6B11-BC4F-9557-ADFFFE3049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7365" y="61057"/>
            <a:ext cx="4576972" cy="4194419"/>
          </a:xfrm>
          <a:prstGeom prst="rect">
            <a:avLst/>
          </a:prstGeom>
        </p:spPr>
      </p:pic>
      <p:sp>
        <p:nvSpPr>
          <p:cNvPr id="15" name="Rectangle à coins arrondis 14">
            <a:extLst>
              <a:ext uri="{FF2B5EF4-FFF2-40B4-BE49-F238E27FC236}">
                <a16:creationId xmlns:a16="http://schemas.microsoft.com/office/drawing/2014/main" id="{456B02B5-44B7-9D46-B960-F46BBC1F53EB}"/>
              </a:ext>
            </a:extLst>
          </p:cNvPr>
          <p:cNvSpPr/>
          <p:nvPr/>
        </p:nvSpPr>
        <p:spPr>
          <a:xfrm>
            <a:off x="217364" y="1488831"/>
            <a:ext cx="2056912" cy="1711567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bg1"/>
                </a:solidFill>
                <a:latin typeface="Simplon BP" pitchFamily="2" charset="77"/>
              </a:rPr>
              <a:t>OÙ LE TROUVER ?</a:t>
            </a:r>
          </a:p>
          <a:p>
            <a:r>
              <a:rPr lang="fr-FR" sz="1100" dirty="0">
                <a:latin typeface="Simplon BP" pitchFamily="2" charset="77"/>
              </a:rPr>
              <a:t>Des masques « usage grand public » à usage unique sont placés dans un endroit facile d’accès pour les personnels des écoles.</a:t>
            </a:r>
          </a:p>
          <a:p>
            <a:r>
              <a:rPr lang="fr-FR" sz="1100" dirty="0">
                <a:latin typeface="Simplon BP" pitchFamily="2" charset="77"/>
              </a:rPr>
              <a:t>Lieu défini par le directeur.</a:t>
            </a:r>
          </a:p>
        </p:txBody>
      </p:sp>
      <p:sp>
        <p:nvSpPr>
          <p:cNvPr id="16" name="Rectangle à coins arrondis 15">
            <a:extLst>
              <a:ext uri="{FF2B5EF4-FFF2-40B4-BE49-F238E27FC236}">
                <a16:creationId xmlns:a16="http://schemas.microsoft.com/office/drawing/2014/main" id="{5E41BB75-121E-1E4A-867A-60505AA2E4FA}"/>
              </a:ext>
            </a:extLst>
          </p:cNvPr>
          <p:cNvSpPr/>
          <p:nvPr/>
        </p:nvSpPr>
        <p:spPr>
          <a:xfrm>
            <a:off x="217364" y="3302402"/>
            <a:ext cx="2056912" cy="1055077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bg1"/>
                </a:solidFill>
              </a:rPr>
              <a:t>TEMPS D’UTILISATION</a:t>
            </a:r>
          </a:p>
          <a:p>
            <a:pPr marL="171450" indent="-171450">
              <a:buFontTx/>
              <a:buChar char="-"/>
            </a:pPr>
            <a:r>
              <a:rPr lang="fr-FR" sz="1200" dirty="0">
                <a:solidFill>
                  <a:schemeClr val="bg1"/>
                </a:solidFill>
              </a:rPr>
              <a:t>3 à 4 heures.</a:t>
            </a:r>
          </a:p>
          <a:p>
            <a:pPr marL="171450" indent="-171450">
              <a:buFontTx/>
              <a:buChar char="-"/>
            </a:pPr>
            <a:r>
              <a:rPr lang="fr-FR" sz="1200" dirty="0">
                <a:solidFill>
                  <a:schemeClr val="bg1"/>
                </a:solidFill>
              </a:rPr>
              <a:t> le changer dès qu’il est mouillé.</a:t>
            </a:r>
          </a:p>
        </p:txBody>
      </p:sp>
      <p:sp>
        <p:nvSpPr>
          <p:cNvPr id="17" name="Rectangle à coins arrondis 16">
            <a:extLst>
              <a:ext uri="{FF2B5EF4-FFF2-40B4-BE49-F238E27FC236}">
                <a16:creationId xmlns:a16="http://schemas.microsoft.com/office/drawing/2014/main" id="{92CCA22C-04AD-5D40-B354-4DE7D8622C4A}"/>
              </a:ext>
            </a:extLst>
          </p:cNvPr>
          <p:cNvSpPr/>
          <p:nvPr/>
        </p:nvSpPr>
        <p:spPr>
          <a:xfrm>
            <a:off x="3553577" y="2929704"/>
            <a:ext cx="2898555" cy="1477258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bg1"/>
                </a:solidFill>
              </a:rPr>
              <a:t>APRÈS UTILISATION</a:t>
            </a:r>
          </a:p>
          <a:p>
            <a:r>
              <a:rPr lang="fr-FR" sz="1100" dirty="0">
                <a:latin typeface="Simplon BP" pitchFamily="2" charset="77"/>
              </a:rPr>
              <a:t>Jeter le masque dans un sac plastique séparé avant de la mettre dans la poubelle de déchets.</a:t>
            </a:r>
          </a:p>
          <a:p>
            <a:endParaRPr lang="fr-FR" sz="1100" dirty="0">
              <a:latin typeface="Simplon BP" pitchFamily="2" charset="77"/>
            </a:endParaRPr>
          </a:p>
          <a:p>
            <a:r>
              <a:rPr lang="fr-FR" sz="1100" dirty="0">
                <a:latin typeface="Simplon BP" pitchFamily="2" charset="77"/>
              </a:rPr>
              <a:t>SE LAVER LES MAINS</a:t>
            </a:r>
          </a:p>
        </p:txBody>
      </p:sp>
      <p:sp>
        <p:nvSpPr>
          <p:cNvPr id="18" name="Rectangle à coins arrondis 17">
            <a:extLst>
              <a:ext uri="{FF2B5EF4-FFF2-40B4-BE49-F238E27FC236}">
                <a16:creationId xmlns:a16="http://schemas.microsoft.com/office/drawing/2014/main" id="{CAC6A205-3AB5-1244-A4E8-E86B483B004E}"/>
              </a:ext>
            </a:extLst>
          </p:cNvPr>
          <p:cNvSpPr/>
          <p:nvPr/>
        </p:nvSpPr>
        <p:spPr>
          <a:xfrm>
            <a:off x="217365" y="4542309"/>
            <a:ext cx="6221560" cy="206950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accent5">
                    <a:lumMod val="50000"/>
                  </a:schemeClr>
                </a:solidFill>
              </a:rPr>
              <a:t>Vous avez besoin d’enlever le masque (ex : pour </a:t>
            </a:r>
            <a:r>
              <a:rPr lang="fr-FR" sz="1200" b="1" dirty="0">
                <a:solidFill>
                  <a:schemeClr val="accent5">
                    <a:lumMod val="50000"/>
                  </a:schemeClr>
                </a:solidFill>
              </a:rPr>
              <a:t>manger ou boire)</a:t>
            </a:r>
          </a:p>
          <a:p>
            <a:pPr marL="228600" indent="-228600">
              <a:buAutoNum type="arabicPeriod"/>
            </a:pPr>
            <a:r>
              <a:rPr lang="fr-FR" sz="1200" dirty="0">
                <a:solidFill>
                  <a:schemeClr val="accent5">
                    <a:lumMod val="50000"/>
                  </a:schemeClr>
                </a:solidFill>
              </a:rPr>
              <a:t>Étalez une serviette jetable sur un plan horizontal – autre que la table à manger.</a:t>
            </a:r>
          </a:p>
          <a:p>
            <a:pPr marL="228600" indent="-228600">
              <a:buAutoNum type="arabicPeriod"/>
            </a:pPr>
            <a:r>
              <a:rPr lang="fr-FR" sz="1200" dirty="0">
                <a:solidFill>
                  <a:schemeClr val="accent5">
                    <a:lumMod val="50000"/>
                  </a:schemeClr>
                </a:solidFill>
              </a:rPr>
              <a:t>Lavez-vous les mains avec du savon, procédez à un essuyage minutieux.</a:t>
            </a:r>
          </a:p>
          <a:p>
            <a:pPr marL="228600" indent="-228600">
              <a:buAutoNum type="arabicPeriod"/>
            </a:pPr>
            <a:r>
              <a:rPr lang="fr-FR" sz="1200" dirty="0">
                <a:solidFill>
                  <a:schemeClr val="accent5">
                    <a:lumMod val="50000"/>
                  </a:schemeClr>
                </a:solidFill>
              </a:rPr>
              <a:t>Enlevez votre masque avec précaution, ne touchez que les ficèles latérales.</a:t>
            </a:r>
          </a:p>
          <a:p>
            <a:pPr marL="228600" indent="-228600">
              <a:buAutoNum type="arabicPeriod"/>
            </a:pPr>
            <a:r>
              <a:rPr lang="fr-FR" sz="1200" dirty="0">
                <a:solidFill>
                  <a:schemeClr val="accent5">
                    <a:lumMod val="50000"/>
                  </a:schemeClr>
                </a:solidFill>
              </a:rPr>
              <a:t>Posez le masque sur la serviette en disposant le côté qui était en contact avec le visage vers le HAUT.</a:t>
            </a:r>
          </a:p>
          <a:p>
            <a:pPr marL="228600" indent="-228600">
              <a:buAutoNum type="arabicPeriod"/>
            </a:pPr>
            <a:r>
              <a:rPr lang="fr-FR" sz="1200" dirty="0">
                <a:solidFill>
                  <a:schemeClr val="accent5">
                    <a:lumMod val="50000"/>
                  </a:schemeClr>
                </a:solidFill>
              </a:rPr>
              <a:t>Avant de le remettre, lavez-vous les mains et remettez le masque dans le BON SENS en le tenant toujours par les ficèles latérales.</a:t>
            </a:r>
          </a:p>
          <a:p>
            <a:pPr marL="228600" indent="-228600">
              <a:buAutoNum type="arabicPeriod"/>
            </a:pPr>
            <a:r>
              <a:rPr lang="fr-FR" sz="1200" dirty="0">
                <a:solidFill>
                  <a:schemeClr val="accent5">
                    <a:lumMod val="50000"/>
                  </a:schemeClr>
                </a:solidFill>
              </a:rPr>
              <a:t>Jetez la serviette à la poubelle.</a:t>
            </a:r>
          </a:p>
          <a:p>
            <a:pPr marL="228600" indent="-228600">
              <a:buAutoNum type="arabicPeriod"/>
            </a:pPr>
            <a:r>
              <a:rPr lang="fr-FR" sz="1200" dirty="0">
                <a:solidFill>
                  <a:schemeClr val="accent5">
                    <a:lumMod val="50000"/>
                  </a:schemeClr>
                </a:solidFill>
              </a:rPr>
              <a:t>Lavez-vous à nouveau les mains.</a:t>
            </a: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458ACFBB-AEC6-E143-8C89-B15A05E13D06}"/>
              </a:ext>
            </a:extLst>
          </p:cNvPr>
          <p:cNvSpPr/>
          <p:nvPr/>
        </p:nvSpPr>
        <p:spPr>
          <a:xfrm>
            <a:off x="4794338" y="219817"/>
            <a:ext cx="7268708" cy="2743231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accent5">
                    <a:lumMod val="50000"/>
                  </a:schemeClr>
                </a:solidFill>
              </a:rPr>
              <a:t>Le port du masque complète l’organisation du travail</a:t>
            </a:r>
          </a:p>
          <a:p>
            <a:pPr algn="ctr"/>
            <a:r>
              <a:rPr lang="fr-FR" sz="1400" b="1" dirty="0">
                <a:solidFill>
                  <a:schemeClr val="accent5">
                    <a:lumMod val="50000"/>
                  </a:schemeClr>
                </a:solidFill>
              </a:rPr>
              <a:t>et les mesures barrières pour lutter efficacement contre la transmission du COVID19</a:t>
            </a:r>
          </a:p>
          <a:p>
            <a:pPr algn="ctr"/>
            <a:endParaRPr lang="fr-FR" sz="12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fr-FR" sz="1400" dirty="0">
                <a:solidFill>
                  <a:schemeClr val="accent5">
                    <a:lumMod val="50000"/>
                  </a:schemeClr>
                </a:solidFill>
              </a:rPr>
              <a:t>Le masque ne remplace pas les mesures barrières déjà en place</a:t>
            </a:r>
          </a:p>
          <a:p>
            <a:pPr algn="ctr"/>
            <a:endParaRPr lang="fr-FR" sz="12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fr-FR" sz="1400" b="1" u="sng" dirty="0">
                <a:solidFill>
                  <a:schemeClr val="accent5">
                    <a:lumMod val="50000"/>
                  </a:schemeClr>
                </a:solidFill>
              </a:rPr>
              <a:t>Pour votre santé et celle des autres, continuez de respecter les mesures barrières</a:t>
            </a:r>
          </a:p>
          <a:p>
            <a:pPr algn="ctr"/>
            <a:endParaRPr lang="fr-FR" sz="1200" b="1" u="sng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fr-FR" sz="1200" dirty="0">
                <a:solidFill>
                  <a:schemeClr val="accent5">
                    <a:lumMod val="50000"/>
                  </a:schemeClr>
                </a:solidFill>
              </a:rPr>
              <a:t>Lavage fréquent et minutieux aux </a:t>
            </a:r>
            <a:r>
              <a:rPr lang="fr-FR" sz="1200" dirty="0" err="1">
                <a:solidFill>
                  <a:schemeClr val="accent5">
                    <a:lumMod val="50000"/>
                  </a:schemeClr>
                </a:solidFill>
              </a:rPr>
              <a:t>savon+eau+séchage</a:t>
            </a:r>
            <a:endParaRPr lang="fr-FR" sz="12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endParaRPr lang="fr-FR" sz="12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fr-FR" sz="1200" dirty="0">
                <a:solidFill>
                  <a:schemeClr val="accent5">
                    <a:lumMod val="50000"/>
                  </a:schemeClr>
                </a:solidFill>
              </a:rPr>
              <a:t>Distanciation sociale (minimum 1m) autant que possible</a:t>
            </a:r>
          </a:p>
        </p:txBody>
      </p:sp>
    </p:spTree>
    <p:extLst>
      <p:ext uri="{BB962C8B-B14F-4D97-AF65-F5344CB8AC3E}">
        <p14:creationId xmlns:p14="http://schemas.microsoft.com/office/powerpoint/2010/main" val="2631626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64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>
                <a:solidFill>
                  <a:srgbClr val="EC6608"/>
                </a:solidFill>
                <a:latin typeface="Simplon BP Regular" pitchFamily="50" charset="0"/>
              </a:rPr>
              <a:t>2. Maintien de la distanciation physique</a:t>
            </a:r>
            <a:endParaRPr lang="fr-FR" b="1" dirty="0">
              <a:solidFill>
                <a:srgbClr val="EC6608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08613" y="2213908"/>
            <a:ext cx="9759846" cy="4409629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fr-FR" b="1" dirty="0">
                <a:solidFill>
                  <a:schemeClr val="accent1">
                    <a:lumMod val="50000"/>
                  </a:schemeClr>
                </a:solidFill>
                <a:latin typeface="Simplon BP Regular" pitchFamily="50" charset="0"/>
              </a:rPr>
              <a:t>Revoir l’organisation de la classe :</a:t>
            </a:r>
          </a:p>
          <a:p>
            <a:pPr lvl="1"/>
            <a:r>
              <a:rPr lang="fr-FR" dirty="0">
                <a:solidFill>
                  <a:schemeClr val="accent1">
                    <a:lumMod val="50000"/>
                  </a:schemeClr>
                </a:solidFill>
                <a:latin typeface="Simplon BP Regular"/>
              </a:rPr>
              <a:t>Prévoir 1 mètre entre chaque élève,</a:t>
            </a:r>
          </a:p>
          <a:p>
            <a:pPr marL="457200" lvl="1" indent="0">
              <a:buNone/>
            </a:pPr>
            <a:r>
              <a:rPr lang="fr-FR" dirty="0">
                <a:solidFill>
                  <a:schemeClr val="accent1">
                    <a:lumMod val="50000"/>
                  </a:schemeClr>
                </a:solidFill>
                <a:latin typeface="Simplon BP Regular"/>
              </a:rPr>
              <a:t>soit environ 4m² / élève </a:t>
            </a:r>
            <a:r>
              <a:rPr lang="fr-FR" dirty="0">
                <a:solidFill>
                  <a:schemeClr val="accent1">
                    <a:lumMod val="50000"/>
                  </a:schemeClr>
                </a:solidFill>
                <a:latin typeface="Simplon BP Regular"/>
                <a:sym typeface="Wingdings" panose="05000000000000000000" pitchFamily="2" charset="2"/>
              </a:rPr>
              <a:t></a:t>
            </a:r>
            <a:r>
              <a:rPr lang="fr-FR" dirty="0">
                <a:solidFill>
                  <a:schemeClr val="accent1">
                    <a:lumMod val="50000"/>
                  </a:schemeClr>
                </a:solidFill>
                <a:latin typeface="Simplon BP Regular"/>
              </a:rPr>
              <a:t> </a:t>
            </a:r>
            <a:r>
              <a:rPr lang="fr-FR" b="1" dirty="0">
                <a:solidFill>
                  <a:srgbClr val="EC6608"/>
                </a:solidFill>
                <a:latin typeface="Simplon BP Regular"/>
              </a:rPr>
              <a:t>1 table sur 2</a:t>
            </a:r>
          </a:p>
          <a:p>
            <a:pPr lvl="1"/>
            <a:r>
              <a:rPr lang="fr-FR" dirty="0">
                <a:solidFill>
                  <a:schemeClr val="accent1">
                    <a:lumMod val="50000"/>
                  </a:schemeClr>
                </a:solidFill>
                <a:latin typeface="Simplon BP Regular" pitchFamily="50" charset="0"/>
              </a:rPr>
              <a:t>Éviter les îlots </a:t>
            </a:r>
          </a:p>
          <a:p>
            <a:pPr lvl="1"/>
            <a:r>
              <a:rPr lang="fr-FR" dirty="0">
                <a:solidFill>
                  <a:schemeClr val="accent1">
                    <a:lumMod val="50000"/>
                  </a:schemeClr>
                </a:solidFill>
                <a:latin typeface="Simplon BP Regular" pitchFamily="50" charset="0"/>
              </a:rPr>
              <a:t>Organiser les déplacements pour éviter les croisements</a:t>
            </a:r>
          </a:p>
          <a:p>
            <a:pPr lvl="1"/>
            <a:r>
              <a:rPr lang="fr-FR" dirty="0">
                <a:solidFill>
                  <a:schemeClr val="accent1">
                    <a:lumMod val="50000"/>
                  </a:schemeClr>
                </a:solidFill>
                <a:latin typeface="Simplon BP Regular"/>
              </a:rPr>
              <a:t>Limiter les échanges de matériel, en cas de matériel collectif, le nettoyer entre chaque usage. </a:t>
            </a:r>
            <a:endParaRPr lang="fr-FR" dirty="0">
              <a:solidFill>
                <a:schemeClr val="accent1">
                  <a:lumMod val="50000"/>
                </a:schemeClr>
              </a:solidFill>
              <a:latin typeface="Simplon BP Regular" pitchFamily="50" charset="0"/>
            </a:endParaRPr>
          </a:p>
          <a:p>
            <a:pPr lvl="1"/>
            <a:endParaRPr lang="fr-FR" dirty="0">
              <a:latin typeface="Simplon BP Regular" pitchFamily="50" charset="0"/>
            </a:endParaRPr>
          </a:p>
          <a:p>
            <a:pPr marL="0" indent="0">
              <a:buNone/>
            </a:pPr>
            <a:r>
              <a:rPr lang="fr-FR" b="1" dirty="0">
                <a:solidFill>
                  <a:schemeClr val="accent1">
                    <a:lumMod val="50000"/>
                  </a:schemeClr>
                </a:solidFill>
                <a:latin typeface="Simplon BP Regular" pitchFamily="50" charset="0"/>
              </a:rPr>
              <a:t>Aérer les locaux : </a:t>
            </a:r>
            <a:r>
              <a:rPr lang="fr-FR" dirty="0">
                <a:solidFill>
                  <a:srgbClr val="EC6608"/>
                </a:solidFill>
                <a:latin typeface="Simplon BP Regular" pitchFamily="50" charset="0"/>
              </a:rPr>
              <a:t>15 minutes </a:t>
            </a:r>
            <a:r>
              <a:rPr lang="fr-FR" dirty="0">
                <a:solidFill>
                  <a:schemeClr val="accent1">
                    <a:lumMod val="50000"/>
                  </a:schemeClr>
                </a:solidFill>
                <a:latin typeface="Simplon BP Regular" pitchFamily="50" charset="0"/>
              </a:rPr>
              <a:t>avant l’arrivée des élèves, pendant les récréations, pendant les repas, en fin de journée</a:t>
            </a:r>
          </a:p>
          <a:p>
            <a:pPr marL="0" indent="0">
              <a:buNone/>
            </a:pPr>
            <a:endParaRPr lang="fr-FR" dirty="0">
              <a:latin typeface="Simplon BP Regular" pitchFamily="50" charset="0"/>
            </a:endParaRPr>
          </a:p>
          <a:p>
            <a:pPr marL="0" indent="0">
              <a:buNone/>
            </a:pPr>
            <a:r>
              <a:rPr lang="fr-FR" b="1" dirty="0">
                <a:solidFill>
                  <a:schemeClr val="accent1">
                    <a:lumMod val="50000"/>
                  </a:schemeClr>
                </a:solidFill>
                <a:latin typeface="Simplon BP Regular" pitchFamily="50" charset="0"/>
              </a:rPr>
              <a:t>Autre point de vigilance : </a:t>
            </a:r>
            <a:r>
              <a:rPr lang="fr-FR" dirty="0">
                <a:solidFill>
                  <a:schemeClr val="accent1">
                    <a:lumMod val="50000"/>
                  </a:schemeClr>
                </a:solidFill>
                <a:latin typeface="Simplon BP Regular" pitchFamily="50" charset="0"/>
              </a:rPr>
              <a:t>localiser la poubelle, avec un sac</a:t>
            </a:r>
          </a:p>
          <a:p>
            <a:endParaRPr lang="fr-FR" dirty="0">
              <a:latin typeface="Simplon BP Regular" pitchFamily="50" charset="0"/>
            </a:endParaRPr>
          </a:p>
          <a:p>
            <a:endParaRPr lang="fr-FR" dirty="0">
              <a:latin typeface="Simplon BP Regular" pitchFamily="50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B50C8F4-371F-4D2C-AA1D-859C2B1E18FC}"/>
              </a:ext>
            </a:extLst>
          </p:cNvPr>
          <p:cNvSpPr/>
          <p:nvPr/>
        </p:nvSpPr>
        <p:spPr>
          <a:xfrm>
            <a:off x="208613" y="1244412"/>
            <a:ext cx="675377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>
                <a:solidFill>
                  <a:schemeClr val="accent1">
                    <a:lumMod val="50000"/>
                  </a:schemeClr>
                </a:solidFill>
                <a:latin typeface="Simplon BP Regular" pitchFamily="50" charset="0"/>
              </a:rPr>
              <a:t>L’aménagement de la classe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E118176-8E61-7D4E-A827-3AB4444A95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1102" y="1410269"/>
            <a:ext cx="3502285" cy="2533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2384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18476" y="2044631"/>
            <a:ext cx="10515599" cy="4644094"/>
          </a:xfrm>
        </p:spPr>
        <p:txBody>
          <a:bodyPr>
            <a:normAutofit/>
          </a:bodyPr>
          <a:lstStyle/>
          <a:p>
            <a:r>
              <a:rPr lang="fr-FR" sz="3200" dirty="0">
                <a:solidFill>
                  <a:schemeClr val="accent1">
                    <a:lumMod val="50000"/>
                  </a:schemeClr>
                </a:solidFill>
              </a:rPr>
              <a:t>Veiller à la </a:t>
            </a:r>
            <a:r>
              <a:rPr lang="fr-FR" sz="3200" dirty="0">
                <a:solidFill>
                  <a:srgbClr val="EC6608"/>
                </a:solidFill>
              </a:rPr>
              <a:t>distanciation sociale</a:t>
            </a:r>
          </a:p>
          <a:p>
            <a:r>
              <a:rPr lang="fr-FR" sz="3200" dirty="0">
                <a:solidFill>
                  <a:schemeClr val="accent1">
                    <a:lumMod val="50000"/>
                  </a:schemeClr>
                </a:solidFill>
              </a:rPr>
              <a:t>Proscrire les jeux de contact </a:t>
            </a:r>
          </a:p>
          <a:p>
            <a:r>
              <a:rPr lang="fr-FR" sz="3200" dirty="0">
                <a:solidFill>
                  <a:schemeClr val="accent1">
                    <a:lumMod val="50000"/>
                  </a:schemeClr>
                </a:solidFill>
              </a:rPr>
              <a:t>Veiller à ce qu’il n’y ait </a:t>
            </a:r>
            <a:r>
              <a:rPr lang="fr-FR" sz="3200" dirty="0">
                <a:solidFill>
                  <a:srgbClr val="EC6608"/>
                </a:solidFill>
              </a:rPr>
              <a:t>pas d’échanges d’objets personnels entre les élèves</a:t>
            </a:r>
          </a:p>
          <a:p>
            <a:pPr marL="0" indent="0">
              <a:buNone/>
            </a:pPr>
            <a:br>
              <a:rPr lang="fr-FR" sz="1600" dirty="0">
                <a:solidFill>
                  <a:srgbClr val="FF0000"/>
                </a:solidFill>
                <a:latin typeface="Simplon BP Regular" pitchFamily="50" charset="0"/>
              </a:rPr>
            </a:br>
            <a:endParaRPr lang="fr-FR" dirty="0">
              <a:latin typeface="Simplon BP Regular" pitchFamily="50" charset="0"/>
            </a:endParaRPr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B3122E4F-9B0F-402D-A8CD-DAB858822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rgbClr val="EC6608"/>
                </a:solidFill>
                <a:latin typeface="Simplon BP Regular" pitchFamily="50" charset="0"/>
              </a:rPr>
              <a:t>3. Limitation du brassage des groupes</a:t>
            </a:r>
            <a:endParaRPr lang="fr-FR" b="1" dirty="0">
              <a:solidFill>
                <a:srgbClr val="EC6608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00D4743-FE37-4231-B4CA-7ABD937E1860}"/>
              </a:ext>
            </a:extLst>
          </p:cNvPr>
          <p:cNvSpPr/>
          <p:nvPr/>
        </p:nvSpPr>
        <p:spPr>
          <a:xfrm>
            <a:off x="418476" y="1336745"/>
            <a:ext cx="37000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>
                <a:solidFill>
                  <a:schemeClr val="accent1">
                    <a:lumMod val="50000"/>
                  </a:schemeClr>
                </a:solidFill>
                <a:latin typeface="Simplon BP Regular" pitchFamily="50" charset="0"/>
              </a:rPr>
              <a:t>Les récréations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E60A86D-A3E2-2849-8A31-5F1395440B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5790" y="3806652"/>
            <a:ext cx="5561038" cy="2637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303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495" y="2044631"/>
            <a:ext cx="8080949" cy="464409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fr-FR" dirty="0">
                <a:solidFill>
                  <a:schemeClr val="accent1">
                    <a:lumMod val="50000"/>
                  </a:schemeClr>
                </a:solidFill>
                <a:latin typeface="Simplon BP Regular"/>
              </a:rPr>
              <a:t>Garder un </a:t>
            </a:r>
            <a:r>
              <a:rPr lang="fr-FR" dirty="0">
                <a:solidFill>
                  <a:srgbClr val="EC6608"/>
                </a:solidFill>
                <a:latin typeface="Simplon BP Regular"/>
              </a:rPr>
              <a:t>même groupe d’élèves </a:t>
            </a:r>
            <a:r>
              <a:rPr lang="fr-FR" dirty="0">
                <a:solidFill>
                  <a:schemeClr val="accent1">
                    <a:lumMod val="50000"/>
                  </a:schemeClr>
                </a:solidFill>
                <a:latin typeface="Simplon BP Regular"/>
              </a:rPr>
              <a:t>une fois l’organisation décidée y compris pour les recréations.</a:t>
            </a:r>
          </a:p>
          <a:p>
            <a:endParaRPr lang="fr-FR" dirty="0">
              <a:solidFill>
                <a:schemeClr val="accent1">
                  <a:lumMod val="50000"/>
                </a:schemeClr>
              </a:solidFill>
              <a:latin typeface="Simplon BP Regular" pitchFamily="50" charset="0"/>
            </a:endParaRPr>
          </a:p>
          <a:p>
            <a:pPr marL="0" indent="0">
              <a:buNone/>
            </a:pPr>
            <a:r>
              <a:rPr lang="fr-FR" dirty="0">
                <a:solidFill>
                  <a:schemeClr val="accent1">
                    <a:lumMod val="50000"/>
                  </a:schemeClr>
                </a:solidFill>
                <a:latin typeface="Simplon BP Regular" pitchFamily="50" charset="0"/>
              </a:rPr>
              <a:t>Prévoir </a:t>
            </a:r>
            <a:r>
              <a:rPr lang="fr-FR" dirty="0">
                <a:solidFill>
                  <a:srgbClr val="EC6608"/>
                </a:solidFill>
                <a:latin typeface="Simplon BP Regular" pitchFamily="50" charset="0"/>
              </a:rPr>
              <a:t>l’organisation des déplacements </a:t>
            </a:r>
          </a:p>
          <a:p>
            <a:pPr marL="0" indent="0">
              <a:buNone/>
            </a:pPr>
            <a:r>
              <a:rPr lang="fr-FR" dirty="0">
                <a:solidFill>
                  <a:schemeClr val="accent1">
                    <a:lumMod val="50000"/>
                  </a:schemeClr>
                </a:solidFill>
                <a:latin typeface="Simplon BP Regular"/>
              </a:rPr>
              <a:t>- les entrées et sorties</a:t>
            </a:r>
          </a:p>
          <a:p>
            <a:pPr marL="0" indent="0">
              <a:buNone/>
            </a:pPr>
            <a:r>
              <a:rPr lang="fr-FR" dirty="0">
                <a:solidFill>
                  <a:schemeClr val="accent1">
                    <a:lumMod val="50000"/>
                  </a:schemeClr>
                </a:solidFill>
                <a:latin typeface="Simplon BP Regular"/>
              </a:rPr>
              <a:t>- les déplacements dans la journée (à limiter)</a:t>
            </a:r>
          </a:p>
          <a:p>
            <a:pPr marL="0" indent="0">
              <a:buNone/>
            </a:pPr>
            <a:endParaRPr lang="fr-FR" dirty="0">
              <a:solidFill>
                <a:schemeClr val="accent1">
                  <a:lumMod val="50000"/>
                </a:schemeClr>
              </a:solidFill>
              <a:latin typeface="Simplon BP Regular" pitchFamily="50" charset="0"/>
            </a:endParaRPr>
          </a:p>
          <a:p>
            <a:pPr marL="0" indent="0">
              <a:buNone/>
            </a:pPr>
            <a:r>
              <a:rPr lang="fr-FR" dirty="0">
                <a:solidFill>
                  <a:schemeClr val="accent1">
                    <a:lumMod val="50000"/>
                  </a:schemeClr>
                </a:solidFill>
                <a:latin typeface="Simplon BP Regular" pitchFamily="50" charset="0"/>
              </a:rPr>
              <a:t>Éviter les </a:t>
            </a:r>
            <a:r>
              <a:rPr lang="fr-FR" dirty="0">
                <a:solidFill>
                  <a:srgbClr val="EC6608"/>
                </a:solidFill>
                <a:latin typeface="Simplon BP Regular" pitchFamily="50" charset="0"/>
              </a:rPr>
              <a:t>croisements</a:t>
            </a:r>
            <a:r>
              <a:rPr lang="fr-FR" dirty="0">
                <a:solidFill>
                  <a:schemeClr val="accent1">
                    <a:lumMod val="50000"/>
                  </a:schemeClr>
                </a:solidFill>
                <a:latin typeface="Simplon BP Regular" pitchFamily="50" charset="0"/>
              </a:rPr>
              <a:t> d’élèves et de classes</a:t>
            </a:r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B3122E4F-9B0F-402D-A8CD-DAB858822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3171" y="185243"/>
            <a:ext cx="10515600" cy="1325563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rgbClr val="EC6608"/>
                </a:solidFill>
                <a:latin typeface="Simplon BP Regular" pitchFamily="50" charset="0"/>
              </a:rPr>
              <a:t>3.</a:t>
            </a:r>
            <a:r>
              <a:rPr lang="fr-FR" dirty="0">
                <a:solidFill>
                  <a:srgbClr val="EC6608"/>
                </a:solidFill>
                <a:latin typeface="Simplon BP Regular" pitchFamily="50" charset="0"/>
              </a:rPr>
              <a:t> </a:t>
            </a:r>
            <a:r>
              <a:rPr lang="fr-FR" b="1" dirty="0">
                <a:solidFill>
                  <a:srgbClr val="EC6608"/>
                </a:solidFill>
                <a:latin typeface="Simplon BP Regular" pitchFamily="50" charset="0"/>
              </a:rPr>
              <a:t>Limitation du brassage des groupes</a:t>
            </a:r>
            <a:endParaRPr lang="fr-FR" b="1" dirty="0">
              <a:solidFill>
                <a:srgbClr val="EC6608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00D4743-FE37-4231-B4CA-7ABD937E1860}"/>
              </a:ext>
            </a:extLst>
          </p:cNvPr>
          <p:cNvSpPr/>
          <p:nvPr/>
        </p:nvSpPr>
        <p:spPr>
          <a:xfrm>
            <a:off x="388495" y="1156863"/>
            <a:ext cx="437491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>
                <a:solidFill>
                  <a:schemeClr val="accent1">
                    <a:lumMod val="50000"/>
                  </a:schemeClr>
                </a:solidFill>
                <a:latin typeface="Simplon BP Regular" pitchFamily="50" charset="0"/>
              </a:rPr>
              <a:t>Les déplacements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2FF0299-ECDF-8D4E-A622-314A873DA5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635" y="3357797"/>
            <a:ext cx="4204197" cy="334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88669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GPD xmlns="9d0b55f4-2809-4223-a844-fa6629e52ccf" xsi:nil="true"/>
    <j1fb0a5f359945f79827765d541aec1e xmlns="9d0b55f4-2809-4223-a844-fa6629e52ccf">
      <Terms xmlns="http://schemas.microsoft.com/office/infopath/2007/PartnerControls">
        <TermInfo xmlns="http://schemas.microsoft.com/office/infopath/2007/PartnerControls">
          <TermName xmlns="http://schemas.microsoft.com/office/infopath/2007/PartnerControls">N/A</TermName>
          <TermId xmlns="http://schemas.microsoft.com/office/infopath/2007/PartnerControls">590b5934-11d1-4345-ab40-b262c114c763</TermId>
        </TermInfo>
      </Terms>
    </j1fb0a5f359945f79827765d541aec1e>
    <TaxCatchAll xmlns="9d0b55f4-2809-4223-a844-fa6629e52ccf">
      <Value>1</Value>
    </TaxCatchAll>
  </documentManagement>
</p:properties>
</file>

<file path=customXml/item2.xml><?xml version="1.0" encoding="utf-8"?>
<?mso-contentType ?>
<SharedContentType xmlns="Microsoft.SharePoint.Taxonomy.ContentTypeSync" SourceId="ba8ea352-da58-48e4-ac02-2b110b1a3fed" ContentTypeId="0x0101" PreviousValue="false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5AE072D3238CE43B053EAB922821254" ma:contentTypeVersion="7" ma:contentTypeDescription="Crée un document." ma:contentTypeScope="" ma:versionID="d1d5b26666ca13ed74a7708d86f3214a">
  <xsd:schema xmlns:xsd="http://www.w3.org/2001/XMLSchema" xmlns:xs="http://www.w3.org/2001/XMLSchema" xmlns:p="http://schemas.microsoft.com/office/2006/metadata/properties" xmlns:ns2="9d0b55f4-2809-4223-a844-fa6629e52ccf" xmlns:ns3="e7433287-895d-4bc6-bf9d-8ffb86dfc2a1" targetNamespace="http://schemas.microsoft.com/office/2006/metadata/properties" ma:root="true" ma:fieldsID="dbadf683593ac1b8d73b1fdb16b76fe4" ns2:_="" ns3:_="">
    <xsd:import namespace="9d0b55f4-2809-4223-a844-fa6629e52ccf"/>
    <xsd:import namespace="e7433287-895d-4bc6-bf9d-8ffb86dfc2a1"/>
    <xsd:element name="properties">
      <xsd:complexType>
        <xsd:sequence>
          <xsd:element name="documentManagement">
            <xsd:complexType>
              <xsd:all>
                <xsd:element ref="ns2:RGPD" minOccurs="0"/>
                <xsd:element ref="ns2:j1fb0a5f359945f79827765d541aec1e" minOccurs="0"/>
                <xsd:element ref="ns2:TaxCatchAll" minOccurs="0"/>
                <xsd:element ref="ns2:TaxCatchAllLabel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Metadata" minOccurs="0"/>
                <xsd:element ref="ns3:MediaServiceAutoTags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0b55f4-2809-4223-a844-fa6629e52ccf" elementFormDefault="qualified">
    <xsd:import namespace="http://schemas.microsoft.com/office/2006/documentManagement/types"/>
    <xsd:import namespace="http://schemas.microsoft.com/office/infopath/2007/PartnerControls"/>
    <xsd:element name="RGPD" ma:index="8" nillable="true" ma:displayName="RGPD" ma:format="Dropdown" ma:internalName="RGPD">
      <xsd:simpleType>
        <xsd:restriction base="dms:Choice">
          <xsd:enumeration value="Confidentielle"/>
          <xsd:enumeration value="Personnelle"/>
          <xsd:enumeration value="Sensible"/>
        </xsd:restriction>
      </xsd:simpleType>
    </xsd:element>
    <xsd:element name="j1fb0a5f359945f79827765d541aec1e" ma:index="9" nillable="true" ma:taxonomy="true" ma:internalName="j1fb0a5f359945f79827765d541aec1e" ma:taxonomyFieldName="TypologieDocument" ma:displayName="Typologie de document" ma:default="1;#N/A|590b5934-11d1-4345-ab40-b262c114c763" ma:fieldId="{31fb0a5f-3599-45f7-9827-765d541aec1e}" ma:sspId="ba8ea352-da58-48e4-ac02-2b110b1a3fed" ma:termSetId="e8556e3f-b5d5-429a-b536-e8e0aba5fac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hidden="true" ma:list="{2cdf05c7-c0f3-4e5c-9019-d4cea3c8918d}" ma:internalName="TaxCatchAll" ma:showField="CatchAllData" ma:web="ae8647fd-1b03-4128-94b0-45466168738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1" nillable="true" ma:displayName="Taxonomy Catch All Column1" ma:hidden="true" ma:list="{2cdf05c7-c0f3-4e5c-9019-d4cea3c8918d}" ma:internalName="TaxCatchAllLabel" ma:readOnly="true" ma:showField="CatchAllDataLabel" ma:web="ae8647fd-1b03-4128-94b0-45466168738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433287-895d-4bc6-bf9d-8ffb86dfc2a1" elementFormDefault="qualified">
    <xsd:import namespace="http://schemas.microsoft.com/office/2006/documentManagement/types"/>
    <xsd:import namespace="http://schemas.microsoft.com/office/infopath/2007/PartnerControls"/>
    <xsd:element name="MediaServiceFastMetadata" ma:index="1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Metadata" ma:index="16" nillable="true" ma:displayName="MediaServiceMetadata" ma:hidden="true" ma:internalName="MediaServiceMetadata" ma:readOnly="true">
      <xsd:simpleType>
        <xsd:restriction base="dms:Note"/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70E9BAA-CBF0-40F3-A552-6B4983D70FCE}">
  <ds:schemaRefs>
    <ds:schemaRef ds:uri="http://schemas.microsoft.com/office/infopath/2007/PartnerControls"/>
    <ds:schemaRef ds:uri="9d0b55f4-2809-4223-a844-fa6629e52ccf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e7433287-895d-4bc6-bf9d-8ffb86dfc2a1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958A8A0-9FD6-423E-9A67-AF5E2D0F4A21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B09B5679-DD5B-49EF-AB33-D1F0027F45E1}">
  <ds:schemaRefs>
    <ds:schemaRef ds:uri="9d0b55f4-2809-4223-a844-fa6629e52ccf"/>
    <ds:schemaRef ds:uri="e7433287-895d-4bc6-bf9d-8ffb86dfc2a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556528EA-3A35-4B59-9A7F-E5F24BE2F6C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848</TotalTime>
  <Words>983</Words>
  <Application>Microsoft Office PowerPoint</Application>
  <PresentationFormat>Grand écran</PresentationFormat>
  <Paragraphs>133</Paragraphs>
  <Slides>12</Slides>
  <Notes>0</Notes>
  <HiddenSlides>0</HiddenSlides>
  <MMClips>1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Simplon BP</vt:lpstr>
      <vt:lpstr>Simplon BP Regular</vt:lpstr>
      <vt:lpstr>Times</vt:lpstr>
      <vt:lpstr>Thème Office</vt:lpstr>
      <vt:lpstr>Protocole sanitaire</vt:lpstr>
      <vt:lpstr>Les 5 principes fondamentaux du protocole sanitaire</vt:lpstr>
      <vt:lpstr>1. Application des gestes barrières</vt:lpstr>
      <vt:lpstr>1. Application des gestes barrières</vt:lpstr>
      <vt:lpstr>1. Application des gestes barrières</vt:lpstr>
      <vt:lpstr>Présentation PowerPoint</vt:lpstr>
      <vt:lpstr>2. Maintien de la distanciation physique</vt:lpstr>
      <vt:lpstr>3. Limitation du brassage des groupes</vt:lpstr>
      <vt:lpstr>3. Limitation du brassage des groupes</vt:lpstr>
      <vt:lpstr>4. Nettoyage et désinfection des locaux et matériels (en ce qui concerne plus particulièrement les enseignants)</vt:lpstr>
      <vt:lpstr>Présentation PowerPoint</vt:lpstr>
      <vt:lpstr>5. Formation, information et communication</vt:lpstr>
    </vt:vector>
  </TitlesOfParts>
  <Company>ACADEMIE DE LYON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Comment bien utiliser son masque</dc:title>
  <dc:creator>cscavarda</dc:creator>
  <cp:lastModifiedBy>rené-pierre Rabaux</cp:lastModifiedBy>
  <cp:revision>31</cp:revision>
  <dcterms:created xsi:type="dcterms:W3CDTF">2020-05-04T09:43:52Z</dcterms:created>
  <dcterms:modified xsi:type="dcterms:W3CDTF">2020-05-07T08:20:02Z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0x010100D5AE072D3238CE43B053EAB922821254</vt:lpwstr>
  </property>
  <property fmtid="{D5CDD505-2E9C-101B-9397-08002B2CF9AE}" pid="3" name="TypologieDocument">
    <vt:lpwstr>1;#N/A|590b5934-11d1-4345-ab40-b262c114c763</vt:lpwstr>
  </property>
</Properties>
</file>